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4" r:id="rId6"/>
    <p:sldId id="260" r:id="rId7"/>
    <p:sldId id="261" r:id="rId8"/>
    <p:sldId id="262" r:id="rId9"/>
    <p:sldId id="263" r:id="rId10"/>
  </p:sldIdLst>
  <p:sldSz cx="9144000" cy="5143500" type="screen16x9"/>
  <p:notesSz cx="6858000" cy="9144000"/>
  <p:embeddedFontLst>
    <p:embeddedFont>
      <p:font typeface="Montserrat" panose="020B0604020202020204" charset="0"/>
      <p:regular r:id="rId12"/>
      <p:bold r:id="rId13"/>
      <p:italic r:id="rId14"/>
      <p:boldItalic r:id="rId15"/>
    </p:embeddedFont>
    <p:embeddedFont>
      <p:font typeface="Oswald" panose="020B0604020202020204" charset="0"/>
      <p:regular r:id="rId16"/>
      <p:bold r:id="rId17"/>
    </p:embeddedFont>
    <p:embeddedFont>
      <p:font typeface="Playfair Display"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50c7e9f8f5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50c7e9f8f5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50c7e9f8f5_0_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50c7e9f8f5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50f40abc4f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50f40abc4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50f40abc4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50f40abc4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50f40abc4f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50f40abc4f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50f40abc4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50f40abc4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50f40abc4f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50f40abc4f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rm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highlight>
                  <a:schemeClr val="dk1"/>
                </a:highlight>
              </a:defRPr>
            </a:lvl1pPr>
            <a:lvl2pPr marL="914400" lvl="1" indent="-317500" algn="ctr">
              <a:spcBef>
                <a:spcPts val="0"/>
              </a:spcBef>
              <a:spcAft>
                <a:spcPts val="0"/>
              </a:spcAft>
              <a:buSzPts val="1400"/>
              <a:buChar char="○"/>
              <a:defRPr>
                <a:highlight>
                  <a:schemeClr val="dk1"/>
                </a:highlight>
              </a:defRPr>
            </a:lvl2pPr>
            <a:lvl3pPr marL="1371600" lvl="2" indent="-317500" algn="ctr">
              <a:spcBef>
                <a:spcPts val="0"/>
              </a:spcBef>
              <a:spcAft>
                <a:spcPts val="0"/>
              </a:spcAft>
              <a:buSzPts val="1400"/>
              <a:buChar char="■"/>
              <a:defRPr>
                <a:highlight>
                  <a:schemeClr val="dk1"/>
                </a:highlight>
              </a:defRPr>
            </a:lvl3pPr>
            <a:lvl4pPr marL="1828800" lvl="3" indent="-317500" algn="ctr">
              <a:spcBef>
                <a:spcPts val="0"/>
              </a:spcBef>
              <a:spcAft>
                <a:spcPts val="0"/>
              </a:spcAft>
              <a:buSzPts val="1400"/>
              <a:buChar char="●"/>
              <a:defRPr>
                <a:highlight>
                  <a:schemeClr val="dk1"/>
                </a:highlight>
              </a:defRPr>
            </a:lvl4pPr>
            <a:lvl5pPr marL="2286000" lvl="4" indent="-317500" algn="ctr">
              <a:spcBef>
                <a:spcPts val="0"/>
              </a:spcBef>
              <a:spcAft>
                <a:spcPts val="0"/>
              </a:spcAft>
              <a:buSzPts val="1400"/>
              <a:buChar char="○"/>
              <a:defRPr>
                <a:highlight>
                  <a:schemeClr val="dk1"/>
                </a:highlight>
              </a:defRPr>
            </a:lvl5pPr>
            <a:lvl6pPr marL="2743200" lvl="5" indent="-317500" algn="ctr">
              <a:spcBef>
                <a:spcPts val="0"/>
              </a:spcBef>
              <a:spcAft>
                <a:spcPts val="0"/>
              </a:spcAft>
              <a:buSzPts val="1400"/>
              <a:buChar char="■"/>
              <a:defRPr>
                <a:highlight>
                  <a:schemeClr val="dk1"/>
                </a:highlight>
              </a:defRPr>
            </a:lvl6pPr>
            <a:lvl7pPr marL="3200400" lvl="6" indent="-317500" algn="ctr">
              <a:spcBef>
                <a:spcPts val="0"/>
              </a:spcBef>
              <a:spcAft>
                <a:spcPts val="0"/>
              </a:spcAft>
              <a:buSzPts val="1400"/>
              <a:buChar char="●"/>
              <a:defRPr>
                <a:highlight>
                  <a:schemeClr val="dk1"/>
                </a:highlight>
              </a:defRPr>
            </a:lvl7pPr>
            <a:lvl8pPr marL="3657600" lvl="7" indent="-317500" algn="ctr">
              <a:spcBef>
                <a:spcPts val="0"/>
              </a:spcBef>
              <a:spcAft>
                <a:spcPts val="0"/>
              </a:spcAft>
              <a:buSzPts val="1400"/>
              <a:buChar char="○"/>
              <a:defRPr>
                <a:highlight>
                  <a:schemeClr val="dk1"/>
                </a:highlight>
              </a:defRPr>
            </a:lvl8pPr>
            <a:lvl9pPr marL="4114800" lvl="8" indent="-317500" algn="ctr">
              <a:spcBef>
                <a:spcPts val="0"/>
              </a:spcBef>
              <a:spcAft>
                <a:spcPts val="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4"/>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highlight>
                  <a:schemeClr val="lt1"/>
                </a:highlight>
              </a:defRPr>
            </a:lvl1pPr>
            <a:lvl2pPr marL="914400" lvl="1" indent="-317500">
              <a:spcBef>
                <a:spcPts val="0"/>
              </a:spcBef>
              <a:spcAft>
                <a:spcPts val="0"/>
              </a:spcAft>
              <a:buSzPts val="1400"/>
              <a:buChar char="○"/>
              <a:defRPr>
                <a:highlight>
                  <a:schemeClr val="lt1"/>
                </a:highlight>
              </a:defRPr>
            </a:lvl2pPr>
            <a:lvl3pPr marL="1371600" lvl="2" indent="-317500">
              <a:spcBef>
                <a:spcPts val="0"/>
              </a:spcBef>
              <a:spcAft>
                <a:spcPts val="0"/>
              </a:spcAft>
              <a:buSzPts val="1400"/>
              <a:buChar char="■"/>
              <a:defRPr>
                <a:highlight>
                  <a:schemeClr val="lt1"/>
                </a:highlight>
              </a:defRPr>
            </a:lvl3pPr>
            <a:lvl4pPr marL="1828800" lvl="3" indent="-317500">
              <a:spcBef>
                <a:spcPts val="0"/>
              </a:spcBef>
              <a:spcAft>
                <a:spcPts val="0"/>
              </a:spcAft>
              <a:buSzPts val="1400"/>
              <a:buChar char="●"/>
              <a:defRPr>
                <a:highlight>
                  <a:schemeClr val="lt1"/>
                </a:highlight>
              </a:defRPr>
            </a:lvl4pPr>
            <a:lvl5pPr marL="2286000" lvl="4" indent="-317500">
              <a:spcBef>
                <a:spcPts val="0"/>
              </a:spcBef>
              <a:spcAft>
                <a:spcPts val="0"/>
              </a:spcAft>
              <a:buSzPts val="1400"/>
              <a:buChar char="○"/>
              <a:defRPr>
                <a:highlight>
                  <a:schemeClr val="lt1"/>
                </a:highlight>
              </a:defRPr>
            </a:lvl5pPr>
            <a:lvl6pPr marL="2743200" lvl="5" indent="-317500">
              <a:spcBef>
                <a:spcPts val="0"/>
              </a:spcBef>
              <a:spcAft>
                <a:spcPts val="0"/>
              </a:spcAft>
              <a:buSzPts val="1400"/>
              <a:buChar char="■"/>
              <a:defRPr>
                <a:highlight>
                  <a:schemeClr val="lt1"/>
                </a:highlight>
              </a:defRPr>
            </a:lvl6pPr>
            <a:lvl7pPr marL="3200400" lvl="6" indent="-317500">
              <a:spcBef>
                <a:spcPts val="0"/>
              </a:spcBef>
              <a:spcAft>
                <a:spcPts val="0"/>
              </a:spcAft>
              <a:buSzPts val="1400"/>
              <a:buChar char="●"/>
              <a:defRPr>
                <a:highlight>
                  <a:schemeClr val="lt1"/>
                </a:highlight>
              </a:defRPr>
            </a:lvl7pPr>
            <a:lvl8pPr marL="3657600" lvl="7" indent="-317500">
              <a:spcBef>
                <a:spcPts val="0"/>
              </a:spcBef>
              <a:spcAft>
                <a:spcPts val="0"/>
              </a:spcAft>
              <a:buSzPts val="1400"/>
              <a:buChar char="○"/>
              <a:defRPr>
                <a:highlight>
                  <a:schemeClr val="lt1"/>
                </a:highlight>
              </a:defRPr>
            </a:lvl8pPr>
            <a:lvl9pPr marL="4114800" lvl="8" indent="-317500">
              <a:spcBef>
                <a:spcPts val="0"/>
              </a:spcBef>
              <a:spcAft>
                <a:spcPts val="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US" dirty="0"/>
              <a:t>Writing your</a:t>
            </a:r>
            <a:br>
              <a:rPr lang="en-US" dirty="0"/>
            </a:br>
            <a:r>
              <a:rPr lang="en-US" dirty="0"/>
              <a:t>Cross Examination</a:t>
            </a:r>
          </a:p>
        </p:txBody>
      </p:sp>
      <p:sp>
        <p:nvSpPr>
          <p:cNvPr id="59" name="Google Shape;59;p13"/>
          <p:cNvSpPr txBox="1">
            <a:spLocks noGrp="1"/>
          </p:cNvSpPr>
          <p:nvPr>
            <p:ph type="subTitle" idx="1"/>
          </p:nvPr>
        </p:nvSpPr>
        <p:spPr>
          <a:xfrm>
            <a:off x="344250" y="3550650"/>
            <a:ext cx="4910100" cy="577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Script Your Cross Examination Questions</a:t>
            </a:r>
            <a:endParaRPr/>
          </a:p>
        </p:txBody>
      </p:sp>
      <p:sp>
        <p:nvSpPr>
          <p:cNvPr id="65" name="Google Shape;65;p14"/>
          <p:cNvSpPr txBox="1">
            <a:spLocks noGrp="1"/>
          </p:cNvSpPr>
          <p:nvPr>
            <p:ph type="body" idx="1"/>
          </p:nvPr>
        </p:nvSpPr>
        <p:spPr>
          <a:xfrm>
            <a:off x="311700" y="1017725"/>
            <a:ext cx="8520600" cy="355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1500" dirty="0">
                <a:highlight>
                  <a:srgbClr val="FFFFFF"/>
                </a:highlight>
              </a:rPr>
              <a:t>First, figure out what testimony you want to get out of the witness. Then, determine what questions you need to ask to get them to give the testimony you need.</a:t>
            </a:r>
            <a:endParaRPr sz="1500" dirty="0">
              <a:highlight>
                <a:srgbClr val="FFFFFF"/>
              </a:highlight>
            </a:endParaRPr>
          </a:p>
          <a:p>
            <a:pPr marL="0" lvl="0" indent="0" algn="l" rtl="0">
              <a:spcBef>
                <a:spcPts val="1500"/>
              </a:spcBef>
              <a:spcAft>
                <a:spcPts val="0"/>
              </a:spcAft>
              <a:buClr>
                <a:schemeClr val="dk2"/>
              </a:buClr>
              <a:buSzPts val="1100"/>
              <a:buFont typeface="Arial"/>
              <a:buNone/>
            </a:pPr>
            <a:r>
              <a:rPr lang="en" sz="1500" dirty="0">
                <a:highlight>
                  <a:srgbClr val="FFFFFF"/>
                </a:highlight>
              </a:rPr>
              <a:t>The must-follow rule for cross examinations for attorneys is: </a:t>
            </a:r>
            <a:r>
              <a:rPr lang="en" sz="1500" b="1" dirty="0">
                <a:highlight>
                  <a:srgbClr val="FFFFFF"/>
                </a:highlight>
              </a:rPr>
              <a:t>Never ask a question you don’t know the answer to.  </a:t>
            </a:r>
            <a:endParaRPr sz="1500" b="1" dirty="0">
              <a:highlight>
                <a:srgbClr val="FFFFFF"/>
              </a:highlight>
            </a:endParaRPr>
          </a:p>
          <a:p>
            <a:pPr marL="0" lvl="0" indent="0" algn="l" rtl="0">
              <a:spcBef>
                <a:spcPts val="1500"/>
              </a:spcBef>
              <a:spcAft>
                <a:spcPts val="0"/>
              </a:spcAft>
              <a:buClr>
                <a:schemeClr val="dk2"/>
              </a:buClr>
              <a:buSzPts val="1100"/>
              <a:buFont typeface="Arial"/>
              <a:buNone/>
            </a:pPr>
            <a:r>
              <a:rPr lang="en" sz="1500" dirty="0">
                <a:highlight>
                  <a:srgbClr val="FFFFFF"/>
                </a:highlight>
              </a:rPr>
              <a:t>Write out the questions you want to ask the witness. You want to get the wording right, so that the witness </a:t>
            </a:r>
            <a:r>
              <a:rPr lang="en-US" sz="1500" dirty="0">
                <a:highlight>
                  <a:srgbClr val="FFFFFF"/>
                </a:highlight>
              </a:rPr>
              <a:t>must </a:t>
            </a:r>
            <a:r>
              <a:rPr lang="en" sz="1500" dirty="0">
                <a:highlight>
                  <a:srgbClr val="FFFFFF"/>
                </a:highlight>
              </a:rPr>
              <a:t>give you the answer you want. Consider patterning your questions after statements the witness made in their witness statement.</a:t>
            </a:r>
            <a:endParaRPr sz="1500" dirty="0">
              <a:highlight>
                <a:srgbClr val="FFFFFF"/>
              </a:highlight>
            </a:endParaRPr>
          </a:p>
          <a:p>
            <a:pPr marL="0" lvl="0" indent="0" algn="l" rtl="0">
              <a:spcBef>
                <a:spcPts val="1500"/>
              </a:spcBef>
              <a:spcAft>
                <a:spcPts val="0"/>
              </a:spcAft>
              <a:buSzPts val="1100"/>
              <a:buNone/>
            </a:pPr>
            <a:r>
              <a:rPr lang="en" sz="1500" dirty="0">
                <a:highlight>
                  <a:srgbClr val="FFFFFF"/>
                </a:highlight>
              </a:rPr>
              <a:t>After you write out your questions, put them in the order you want to ask them.</a:t>
            </a:r>
            <a:endParaRPr sz="1500" dirty="0">
              <a:highlight>
                <a:srgbClr val="FFFFFF"/>
              </a:highlight>
            </a:endParaRPr>
          </a:p>
          <a:p>
            <a:pPr marL="0" lvl="0" indent="0" algn="l" rtl="0">
              <a:spcBef>
                <a:spcPts val="1500"/>
              </a:spcBef>
              <a:spcAft>
                <a:spcPts val="0"/>
              </a:spcAft>
              <a:buClr>
                <a:schemeClr val="dk2"/>
              </a:buClr>
              <a:buSzPts val="1100"/>
              <a:buFont typeface="Arial"/>
              <a:buNone/>
            </a:pPr>
            <a:r>
              <a:rPr lang="en" sz="1500" dirty="0">
                <a:highlight>
                  <a:srgbClr val="FFFFFF"/>
                </a:highlight>
              </a:rPr>
              <a:t>(See Lesson Plan for activity to help students practice these skills).</a:t>
            </a:r>
            <a:endParaRPr sz="1500" dirty="0">
              <a:highlight>
                <a:srgbClr val="FFFFFF"/>
              </a:highlight>
            </a:endParaRPr>
          </a:p>
          <a:p>
            <a:pPr marL="457200" lvl="0" indent="0" algn="l" rtl="0">
              <a:spcBef>
                <a:spcPts val="1500"/>
              </a:spcBef>
              <a:spcAft>
                <a:spcPts val="0"/>
              </a:spcAft>
              <a:buSzPts val="688"/>
              <a:buNone/>
            </a:pPr>
            <a:endParaRPr sz="1837" dirty="0"/>
          </a:p>
          <a:p>
            <a:pPr marL="457200" lvl="0" indent="0" algn="l" rtl="0">
              <a:spcBef>
                <a:spcPts val="1200"/>
              </a:spcBef>
              <a:spcAft>
                <a:spcPts val="0"/>
              </a:spcAft>
              <a:buSzPts val="688"/>
              <a:buNone/>
            </a:pPr>
            <a:br>
              <a:rPr lang="en" sz="1837" b="1" dirty="0"/>
            </a:br>
            <a:endParaRPr sz="1837" b="1" dirty="0"/>
          </a:p>
          <a:p>
            <a:pPr marL="457200" lvl="0" indent="0" algn="l" rtl="0">
              <a:spcBef>
                <a:spcPts val="1200"/>
              </a:spcBef>
              <a:spcAft>
                <a:spcPts val="0"/>
              </a:spcAft>
              <a:buSzPts val="688"/>
              <a:buNone/>
            </a:pPr>
            <a:endParaRPr sz="1837" b="1" dirty="0"/>
          </a:p>
          <a:p>
            <a:pPr marL="0" lvl="0" indent="0" algn="l" rtl="0">
              <a:spcBef>
                <a:spcPts val="1200"/>
              </a:spcBef>
              <a:spcAft>
                <a:spcPts val="1200"/>
              </a:spcAft>
              <a:buSzPts val="688"/>
              <a:buNone/>
            </a:pPr>
            <a:endParaRPr sz="1837"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Turn the Witness Statements into Your Questions</a:t>
            </a:r>
            <a:endParaRPr/>
          </a:p>
        </p:txBody>
      </p:sp>
      <p:sp>
        <p:nvSpPr>
          <p:cNvPr id="71" name="Google Shape;71;p15"/>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fontScale="32500" lnSpcReduction="20000"/>
          </a:bodyPr>
          <a:lstStyle/>
          <a:p>
            <a:pPr marL="457200" lvl="0" indent="-313531" algn="l" rtl="0">
              <a:spcBef>
                <a:spcPts val="0"/>
              </a:spcBef>
              <a:spcAft>
                <a:spcPts val="0"/>
              </a:spcAft>
              <a:buSzPct val="100000"/>
              <a:buChar char="●"/>
            </a:pPr>
            <a:r>
              <a:rPr lang="en" sz="4900" dirty="0">
                <a:highlight>
                  <a:srgbClr val="FFFFFF"/>
                </a:highlight>
              </a:rPr>
              <a:t>Once you have a list of the good stuff from the witness’s statement, turn them into your questions by asking something like, “Isn’t that true?”</a:t>
            </a:r>
            <a:br>
              <a:rPr lang="en" sz="4900" dirty="0">
                <a:highlight>
                  <a:srgbClr val="FFFFFF"/>
                </a:highlight>
              </a:rPr>
            </a:br>
            <a:endParaRPr sz="4900" dirty="0">
              <a:highlight>
                <a:srgbClr val="FFFFFF"/>
              </a:highlight>
            </a:endParaRPr>
          </a:p>
          <a:p>
            <a:pPr marL="457200" lvl="0" indent="-313531" algn="l" rtl="0">
              <a:spcBef>
                <a:spcPts val="0"/>
              </a:spcBef>
              <a:spcAft>
                <a:spcPts val="0"/>
              </a:spcAft>
              <a:buSzPct val="100000"/>
              <a:buChar char="●"/>
            </a:pPr>
            <a:r>
              <a:rPr lang="en" sz="4900" dirty="0">
                <a:highlight>
                  <a:srgbClr val="FFFFFF"/>
                </a:highlight>
              </a:rPr>
              <a:t>Here’s an example. Your witness is the defendant’s friend and the witness statement says, “I was with David Defendant all night on February 14. We found out later that Victor Victim was killed on the 14th.”</a:t>
            </a:r>
            <a:br>
              <a:rPr lang="en" sz="4900" dirty="0">
                <a:highlight>
                  <a:srgbClr val="FFFFFF"/>
                </a:highlight>
              </a:rPr>
            </a:br>
            <a:endParaRPr sz="4900" dirty="0">
              <a:highlight>
                <a:srgbClr val="FFFFFF"/>
              </a:highlight>
            </a:endParaRPr>
          </a:p>
          <a:p>
            <a:pPr marL="457200" lvl="0" indent="-313531" algn="l" rtl="0">
              <a:spcBef>
                <a:spcPts val="0"/>
              </a:spcBef>
              <a:spcAft>
                <a:spcPts val="0"/>
              </a:spcAft>
              <a:buSzPct val="100000"/>
              <a:buChar char="●"/>
            </a:pPr>
            <a:r>
              <a:rPr lang="en" sz="4900" dirty="0">
                <a:highlight>
                  <a:srgbClr val="FFFFFF"/>
                </a:highlight>
              </a:rPr>
              <a:t>You would turn this statement into a question like: “You were with the defendant all night on February 14, isn’t that right?”</a:t>
            </a:r>
            <a:br>
              <a:rPr lang="en" sz="4900" dirty="0">
                <a:highlight>
                  <a:srgbClr val="FFFFFF"/>
                </a:highlight>
              </a:rPr>
            </a:br>
            <a:endParaRPr sz="4900" dirty="0">
              <a:highlight>
                <a:srgbClr val="FFFFFF"/>
              </a:highlight>
            </a:endParaRPr>
          </a:p>
          <a:p>
            <a:pPr marL="457200" lvl="0" indent="-313531" algn="l" rtl="0">
              <a:spcBef>
                <a:spcPts val="0"/>
              </a:spcBef>
              <a:spcAft>
                <a:spcPts val="0"/>
              </a:spcAft>
              <a:buSzPct val="100000"/>
              <a:buChar char="●"/>
            </a:pPr>
            <a:r>
              <a:rPr lang="en" sz="4900" dirty="0">
                <a:highlight>
                  <a:srgbClr val="FFFFFF"/>
                </a:highlight>
              </a:rPr>
              <a:t>You can even quote the witness’s statement verbatim if you’d like. For example, if you’re cross examining the defendant, you might ask: “After your conversation with the victim, you were ‘angrier than [you] had ever been’, weren’t you?”</a:t>
            </a:r>
            <a:endParaRPr sz="4900" dirty="0">
              <a:highlight>
                <a:srgbClr val="FFFFFF"/>
              </a:highlight>
            </a:endParaRPr>
          </a:p>
          <a:p>
            <a:pPr marL="914400" lvl="0" indent="0" algn="l" rtl="0">
              <a:spcBef>
                <a:spcPts val="1500"/>
              </a:spcBef>
              <a:spcAft>
                <a:spcPts val="0"/>
              </a:spcAft>
              <a:buNone/>
            </a:pPr>
            <a:endParaRPr sz="2300" dirty="0"/>
          </a:p>
          <a:p>
            <a:pPr marL="457200" lvl="0" indent="0" algn="l" rtl="0">
              <a:spcBef>
                <a:spcPts val="1200"/>
              </a:spcBef>
              <a:spcAft>
                <a:spcPts val="1200"/>
              </a:spcAft>
              <a:buNone/>
            </a:pPr>
            <a:endParaRPr sz="23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Watch your phrasing</a:t>
            </a:r>
            <a:endParaRPr/>
          </a:p>
        </p:txBody>
      </p:sp>
      <p:sp>
        <p:nvSpPr>
          <p:cNvPr id="77" name="Google Shape;77;p16"/>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2"/>
              </a:buClr>
              <a:buSzPts val="1100"/>
              <a:buFont typeface="Arial"/>
              <a:buNone/>
            </a:pPr>
            <a:r>
              <a:rPr lang="en" dirty="0">
                <a:highlight>
                  <a:srgbClr val="FFFFFF"/>
                </a:highlight>
              </a:rPr>
              <a:t>Be careful about how you phrase your questions. Don’t ask questions like “When you </a:t>
            </a:r>
            <a:r>
              <a:rPr lang="en" b="1" i="1" dirty="0">
                <a:highlight>
                  <a:srgbClr val="FFFFFF"/>
                </a:highlight>
              </a:rPr>
              <a:t>allegedly </a:t>
            </a:r>
            <a:r>
              <a:rPr lang="en" dirty="0">
                <a:highlight>
                  <a:srgbClr val="FFFFFF"/>
                </a:highlight>
              </a:rPr>
              <a:t>saw the attack you </a:t>
            </a:r>
            <a:r>
              <a:rPr lang="en" b="1" i="1" dirty="0">
                <a:highlight>
                  <a:srgbClr val="FFFFFF"/>
                </a:highlight>
              </a:rPr>
              <a:t>claimed </a:t>
            </a:r>
            <a:r>
              <a:rPr lang="en" dirty="0">
                <a:highlight>
                  <a:srgbClr val="FFFFFF"/>
                </a:highlight>
              </a:rPr>
              <a:t>to have seen, isn’t it true you were standing 50 feet away!?”</a:t>
            </a:r>
            <a:endParaRPr dirty="0">
              <a:highlight>
                <a:srgbClr val="FFFFFF"/>
              </a:highlight>
            </a:endParaRPr>
          </a:p>
          <a:p>
            <a:pPr marL="0" lvl="0" indent="0" algn="l" rtl="0">
              <a:spcBef>
                <a:spcPts val="1500"/>
              </a:spcBef>
              <a:spcAft>
                <a:spcPts val="0"/>
              </a:spcAft>
              <a:buClr>
                <a:schemeClr val="dk2"/>
              </a:buClr>
              <a:buSzPts val="1100"/>
              <a:buFont typeface="Arial"/>
              <a:buNone/>
            </a:pPr>
            <a:r>
              <a:rPr lang="en" dirty="0">
                <a:highlight>
                  <a:srgbClr val="FFFFFF"/>
                </a:highlight>
              </a:rPr>
              <a:t>Ask your questions more objectively; for example: “Isn’t it true you were standing 50 feet away from the attack when it happened?”</a:t>
            </a:r>
            <a:endParaRPr dirty="0">
              <a:highlight>
                <a:srgbClr val="FFFFFF"/>
              </a:highlight>
            </a:endParaRPr>
          </a:p>
          <a:p>
            <a:pPr marL="0" lvl="0" indent="0" algn="l" rtl="0">
              <a:spcBef>
                <a:spcPts val="1500"/>
              </a:spcBef>
              <a:spcAft>
                <a:spcPts val="0"/>
              </a:spcAft>
              <a:buClr>
                <a:schemeClr val="dk2"/>
              </a:buClr>
              <a:buSzPts val="1100"/>
              <a:buFont typeface="Arial"/>
              <a:buNone/>
            </a:pPr>
            <a:endParaRPr sz="2100" dirty="0"/>
          </a:p>
          <a:p>
            <a:pPr marL="0" lvl="0" indent="0" algn="l" rtl="0">
              <a:spcBef>
                <a:spcPts val="1200"/>
              </a:spcBef>
              <a:spcAft>
                <a:spcPts val="12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44F39-215E-4DBF-BBFE-957CFAD50A1D}"/>
              </a:ext>
            </a:extLst>
          </p:cNvPr>
          <p:cNvSpPr>
            <a:spLocks noGrp="1"/>
          </p:cNvSpPr>
          <p:nvPr>
            <p:ph type="title"/>
          </p:nvPr>
        </p:nvSpPr>
        <p:spPr/>
        <p:txBody>
          <a:bodyPr>
            <a:normAutofit fontScale="90000"/>
          </a:bodyPr>
          <a:lstStyle/>
          <a:p>
            <a:r>
              <a:rPr lang="en-US" dirty="0"/>
              <a:t>Use transitions to move smoothly between questions/topics</a:t>
            </a:r>
          </a:p>
        </p:txBody>
      </p:sp>
      <p:sp>
        <p:nvSpPr>
          <p:cNvPr id="3" name="Text Placeholder 2">
            <a:extLst>
              <a:ext uri="{FF2B5EF4-FFF2-40B4-BE49-F238E27FC236}">
                <a16:creationId xmlns:a16="http://schemas.microsoft.com/office/drawing/2014/main" id="{C374C91E-4799-4D36-BB64-95ACBDDB3BA6}"/>
              </a:ext>
            </a:extLst>
          </p:cNvPr>
          <p:cNvSpPr>
            <a:spLocks noGrp="1"/>
          </p:cNvSpPr>
          <p:nvPr>
            <p:ph type="body" idx="1"/>
          </p:nvPr>
        </p:nvSpPr>
        <p:spPr/>
        <p:txBody>
          <a:bodyPr>
            <a:normAutofit/>
          </a:bodyPr>
          <a:lstStyle/>
          <a:p>
            <a:r>
              <a:rPr lang="en-US" dirty="0"/>
              <a:t>Use transitions to guide the judges/jury through the points you are trying to make.</a:t>
            </a:r>
          </a:p>
          <a:p>
            <a:r>
              <a:rPr lang="en-US" dirty="0"/>
              <a:t>First, I’d like to ask you about your relationship with the defendant.</a:t>
            </a:r>
          </a:p>
          <a:p>
            <a:r>
              <a:rPr lang="en-US" dirty="0"/>
              <a:t>You had only met the defendant a few times, correct?</a:t>
            </a:r>
          </a:p>
          <a:p>
            <a:r>
              <a:rPr lang="en-US" dirty="0"/>
              <a:t>In fact, you hadn’t seen him for 6 months before the night of the crime. </a:t>
            </a:r>
          </a:p>
          <a:p>
            <a:r>
              <a:rPr lang="en-US" dirty="0"/>
              <a:t>Next, I’d like to ask you about what you saw the night of the murder.</a:t>
            </a:r>
          </a:p>
          <a:p>
            <a:r>
              <a:rPr lang="en-US" dirty="0"/>
              <a:t>You testified that you wear glasses so that means you cannot see clearly from a distance, correct? </a:t>
            </a:r>
          </a:p>
          <a:p>
            <a:r>
              <a:rPr lang="en-US" dirty="0"/>
              <a:t>So how could you be sure it was the defendant you saw?</a:t>
            </a:r>
          </a:p>
        </p:txBody>
      </p:sp>
    </p:spTree>
    <p:extLst>
      <p:ext uri="{BB962C8B-B14F-4D97-AF65-F5344CB8AC3E}">
        <p14:creationId xmlns:p14="http://schemas.microsoft.com/office/powerpoint/2010/main" val="37263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Prepare an outline to help with Impeachments if necessary</a:t>
            </a:r>
            <a:endParaRPr/>
          </a:p>
        </p:txBody>
      </p:sp>
      <p:sp>
        <p:nvSpPr>
          <p:cNvPr id="83" name="Google Shape;83;p17"/>
          <p:cNvSpPr txBox="1">
            <a:spLocks noGrp="1"/>
          </p:cNvSpPr>
          <p:nvPr>
            <p:ph type="body" idx="1"/>
          </p:nvPr>
        </p:nvSpPr>
        <p:spPr>
          <a:xfrm>
            <a:off x="351200" y="1115600"/>
            <a:ext cx="8520600" cy="3334800"/>
          </a:xfrm>
          <a:prstGeom prst="rect">
            <a:avLst/>
          </a:prstGeom>
        </p:spPr>
        <p:txBody>
          <a:bodyPr spcFirstLastPara="1" wrap="square" lIns="91425" tIns="91425" rIns="91425" bIns="91425" anchor="t" anchorCtr="0">
            <a:normAutofit fontScale="85000" lnSpcReduction="10000"/>
          </a:bodyPr>
          <a:lstStyle/>
          <a:p>
            <a:pPr marL="457200" lvl="0" indent="-317500" algn="l" rtl="0">
              <a:spcBef>
                <a:spcPts val="0"/>
              </a:spcBef>
              <a:spcAft>
                <a:spcPts val="0"/>
              </a:spcAft>
              <a:buSzPts val="1400"/>
              <a:buChar char="●"/>
            </a:pPr>
            <a:r>
              <a:rPr lang="en" sz="2000" dirty="0">
                <a:highlight>
                  <a:srgbClr val="FFFFFF"/>
                </a:highlight>
              </a:rPr>
              <a:t>When preparing your outline for cross examination, make three side-by-side columns on your paper. On the left side, list the questions you’ll ask. </a:t>
            </a:r>
            <a:br>
              <a:rPr lang="en" sz="2000" dirty="0">
                <a:highlight>
                  <a:srgbClr val="FFFFFF"/>
                </a:highlight>
              </a:rPr>
            </a:br>
            <a:endParaRPr sz="2000" dirty="0">
              <a:highlight>
                <a:srgbClr val="FFFFFF"/>
              </a:highlight>
            </a:endParaRPr>
          </a:p>
          <a:p>
            <a:pPr marL="457200" lvl="0" indent="-317500" algn="l" rtl="0">
              <a:spcBef>
                <a:spcPts val="0"/>
              </a:spcBef>
              <a:spcAft>
                <a:spcPts val="0"/>
              </a:spcAft>
              <a:buSzPts val="1400"/>
              <a:buChar char="●"/>
            </a:pPr>
            <a:r>
              <a:rPr lang="en" sz="2000" dirty="0">
                <a:highlight>
                  <a:srgbClr val="FFFFFF"/>
                </a:highlight>
              </a:rPr>
              <a:t>In the middle column, right the answer the witness should give</a:t>
            </a:r>
            <a:br>
              <a:rPr lang="en" sz="2000" dirty="0">
                <a:highlight>
                  <a:srgbClr val="FFFFFF"/>
                </a:highlight>
              </a:rPr>
            </a:br>
            <a:endParaRPr sz="2000" dirty="0">
              <a:highlight>
                <a:srgbClr val="FFFFFF"/>
              </a:highlight>
            </a:endParaRPr>
          </a:p>
          <a:p>
            <a:pPr marL="457200" lvl="0" indent="-317500" algn="l" rtl="0">
              <a:spcBef>
                <a:spcPts val="0"/>
              </a:spcBef>
              <a:spcAft>
                <a:spcPts val="0"/>
              </a:spcAft>
              <a:buSzPts val="1400"/>
              <a:buChar char="●"/>
            </a:pPr>
            <a:r>
              <a:rPr lang="en" sz="2000" dirty="0">
                <a:highlight>
                  <a:srgbClr val="FFFFFF"/>
                </a:highlight>
              </a:rPr>
              <a:t>In the right-hand-side column, you’ll list the case packet page number and line number where the witness answers the question you’re asking.</a:t>
            </a:r>
            <a:br>
              <a:rPr lang="en" sz="2000" dirty="0">
                <a:highlight>
                  <a:srgbClr val="FFFFFF"/>
                </a:highlight>
              </a:rPr>
            </a:br>
            <a:endParaRPr sz="2000" dirty="0">
              <a:highlight>
                <a:srgbClr val="FFFFFF"/>
              </a:highlight>
            </a:endParaRPr>
          </a:p>
          <a:p>
            <a:pPr marL="457200" lvl="0" indent="-317500" algn="l" rtl="0">
              <a:spcBef>
                <a:spcPts val="0"/>
              </a:spcBef>
              <a:spcAft>
                <a:spcPts val="0"/>
              </a:spcAft>
              <a:buSzPts val="1400"/>
              <a:buChar char="●"/>
            </a:pPr>
            <a:r>
              <a:rPr lang="en" sz="2000" dirty="0">
                <a:highlight>
                  <a:srgbClr val="FFFFFF"/>
                </a:highlight>
              </a:rPr>
              <a:t>You want to do this so that if the witness gives something different from what you expected, you can impeach them without wasting any time or fumbling through the case packet. And you’ll look professional and prepared.</a:t>
            </a:r>
            <a:endParaRPr sz="2000" dirty="0">
              <a:highlight>
                <a:srgbClr val="FFFFFF"/>
              </a:highlight>
            </a:endParaRPr>
          </a:p>
          <a:p>
            <a:pPr marL="0" lvl="0" indent="0" algn="l" rtl="0">
              <a:spcBef>
                <a:spcPts val="1500"/>
              </a:spcBef>
              <a:spcAft>
                <a:spcPts val="1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to impeach</a:t>
            </a:r>
            <a:endParaRPr/>
          </a:p>
        </p:txBody>
      </p:sp>
      <p:sp>
        <p:nvSpPr>
          <p:cNvPr id="89" name="Google Shape;89;p18"/>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2"/>
              </a:buClr>
              <a:buSzPts val="1100"/>
              <a:buFont typeface="Arial"/>
              <a:buNone/>
            </a:pPr>
            <a:r>
              <a:rPr lang="en">
                <a:highlight>
                  <a:srgbClr val="FFFFFF"/>
                </a:highlight>
              </a:rPr>
              <a:t>There are three steps to impeaching a witness:</a:t>
            </a:r>
            <a:endParaRPr>
              <a:highlight>
                <a:srgbClr val="FFFFFF"/>
              </a:highlight>
            </a:endParaRPr>
          </a:p>
          <a:p>
            <a:pPr marL="457200" lvl="0" indent="-342900" algn="l" rtl="0">
              <a:spcBef>
                <a:spcPts val="1500"/>
              </a:spcBef>
              <a:spcAft>
                <a:spcPts val="0"/>
              </a:spcAft>
              <a:buSzPts val="1800"/>
              <a:buFont typeface="Playfair Display"/>
              <a:buAutoNum type="arabicPeriod"/>
            </a:pPr>
            <a:r>
              <a:rPr lang="en">
                <a:highlight>
                  <a:srgbClr val="FFFFFF"/>
                </a:highlight>
              </a:rPr>
              <a:t>Repeat the witness’s testimony and ask them to confirm.</a:t>
            </a:r>
            <a:br>
              <a:rPr lang="en">
                <a:highlight>
                  <a:srgbClr val="FFFFFF"/>
                </a:highlight>
              </a:rPr>
            </a:br>
            <a:endParaRPr>
              <a:highlight>
                <a:srgbClr val="FFFFFF"/>
              </a:highlight>
            </a:endParaRPr>
          </a:p>
          <a:p>
            <a:pPr marL="457200" lvl="0" indent="-342900" algn="l" rtl="0">
              <a:spcBef>
                <a:spcPts val="0"/>
              </a:spcBef>
              <a:spcAft>
                <a:spcPts val="0"/>
              </a:spcAft>
              <a:buSzPts val="1800"/>
              <a:buFont typeface="Playfair Display"/>
              <a:buAutoNum type="arabicPeriod"/>
            </a:pPr>
            <a:r>
              <a:rPr lang="en">
                <a:highlight>
                  <a:srgbClr val="FFFFFF"/>
                </a:highlight>
              </a:rPr>
              <a:t>Ask the witness to confirm that they previously gave a witness statement and that this witness statement was given under oath.</a:t>
            </a:r>
            <a:br>
              <a:rPr lang="en">
                <a:highlight>
                  <a:srgbClr val="FFFFFF"/>
                </a:highlight>
              </a:rPr>
            </a:br>
            <a:endParaRPr>
              <a:highlight>
                <a:srgbClr val="FFFFFF"/>
              </a:highlight>
            </a:endParaRPr>
          </a:p>
          <a:p>
            <a:pPr marL="457200" lvl="0" indent="-342900" algn="l" rtl="0">
              <a:spcBef>
                <a:spcPts val="0"/>
              </a:spcBef>
              <a:spcAft>
                <a:spcPts val="0"/>
              </a:spcAft>
              <a:buSzPts val="1800"/>
              <a:buFont typeface="Playfair Display"/>
              <a:buAutoNum type="arabicPeriod"/>
            </a:pPr>
            <a:r>
              <a:rPr lang="en">
                <a:highlight>
                  <a:srgbClr val="FFFFFF"/>
                </a:highlight>
              </a:rPr>
              <a:t>Read from the witness statement, citing the page and line number.</a:t>
            </a:r>
            <a:endParaRPr>
              <a:highlight>
                <a:srgbClr val="FFFFFF"/>
              </a:highlight>
            </a:endParaRPr>
          </a:p>
          <a:p>
            <a:pPr marL="0" lvl="0" indent="0" algn="l" rtl="0">
              <a:spcBef>
                <a:spcPts val="30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 flexible </a:t>
            </a:r>
            <a:endParaRPr/>
          </a:p>
        </p:txBody>
      </p:sp>
      <p:sp>
        <p:nvSpPr>
          <p:cNvPr id="95" name="Google Shape;95;p19"/>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Listen carefully to the direct examination of your witness -- </a:t>
            </a:r>
            <a:endParaRPr/>
          </a:p>
          <a:p>
            <a:pPr marL="0" lvl="0" indent="0" algn="l" rtl="0">
              <a:spcBef>
                <a:spcPts val="1200"/>
              </a:spcBef>
              <a:spcAft>
                <a:spcPts val="0"/>
              </a:spcAft>
              <a:buNone/>
            </a:pPr>
            <a:r>
              <a:rPr lang="en"/>
              <a:t>They may hand you something that you didn’t plan on including in your crosses, such as contradicting your witness statement.</a:t>
            </a:r>
            <a:endParaRPr/>
          </a:p>
          <a:p>
            <a:pPr marL="0" lvl="0" indent="0" algn="l" rtl="0">
              <a:spcBef>
                <a:spcPts val="1200"/>
              </a:spcBef>
              <a:spcAft>
                <a:spcPts val="0"/>
              </a:spcAft>
              <a:buNone/>
            </a:pPr>
            <a:r>
              <a:rPr lang="en"/>
              <a:t>Judges will expect you to pick up on these mistakes and address them in your crosses.</a:t>
            </a:r>
            <a:endParaRPr/>
          </a:p>
          <a:p>
            <a:pPr marL="0" lvl="0" indent="0" algn="l" rtl="0">
              <a:spcBef>
                <a:spcPts val="1200"/>
              </a:spcBef>
              <a:spcAft>
                <a:spcPts val="1200"/>
              </a:spcAft>
              <a:buNone/>
            </a:pPr>
            <a:r>
              <a:rPr lang="en"/>
              <a:t>Not everything can be scripted.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Acknowledgment</a:t>
            </a:r>
            <a:endParaRPr/>
          </a:p>
        </p:txBody>
      </p:sp>
      <p:sp>
        <p:nvSpPr>
          <p:cNvPr id="101" name="Google Shape;101;p20"/>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Information for this slideshow came from:</a:t>
            </a:r>
            <a:endParaRPr/>
          </a:p>
          <a:p>
            <a:pPr marL="0" lvl="0" indent="0" algn="l" rtl="0">
              <a:spcBef>
                <a:spcPts val="1200"/>
              </a:spcBef>
              <a:spcAft>
                <a:spcPts val="0"/>
              </a:spcAft>
              <a:buNone/>
            </a:pPr>
            <a:r>
              <a:rPr lang="en" sz="1500">
                <a:latin typeface="Arial"/>
                <a:ea typeface="Arial"/>
                <a:cs typeface="Arial"/>
                <a:sym typeface="Arial"/>
              </a:rPr>
              <a:t>https://mocktrialnerd.com</a:t>
            </a:r>
            <a:endParaRPr sz="1500">
              <a:latin typeface="Arial"/>
              <a:ea typeface="Arial"/>
              <a:cs typeface="Arial"/>
              <a:sym typeface="Arial"/>
            </a:endParaRPr>
          </a:p>
          <a:p>
            <a:pPr marL="0" lvl="0" indent="0" algn="l" rtl="0">
              <a:spcBef>
                <a:spcPts val="1200"/>
              </a:spcBef>
              <a:spcAft>
                <a:spcPts val="1200"/>
              </a:spcAft>
              <a:buNone/>
            </a:pPr>
            <a:endParaRPr sz="11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724</Words>
  <Application>Microsoft Office PowerPoint</Application>
  <PresentationFormat>On-screen Show (16:9)</PresentationFormat>
  <Paragraphs>43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Playfair Display</vt:lpstr>
      <vt:lpstr>Oswald</vt:lpstr>
      <vt:lpstr>Montserrat</vt:lpstr>
      <vt:lpstr>Pop</vt:lpstr>
      <vt:lpstr>Writing your Cross Examination</vt:lpstr>
      <vt:lpstr>Script Your Cross Examination Questions</vt:lpstr>
      <vt:lpstr>Turn the Witness Statements into Your Questions</vt:lpstr>
      <vt:lpstr>Watch your phrasing</vt:lpstr>
      <vt:lpstr>Use transitions to move smoothly between questions/topics</vt:lpstr>
      <vt:lpstr>Prepare an outline to help with Impeachments if necessary</vt:lpstr>
      <vt:lpstr>How to impeach</vt:lpstr>
      <vt:lpstr>Be flexible </vt:lpstr>
      <vt:lpstr>Acknowledgment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your Cross Examination</dc:title>
  <dc:creator>Skertic, Alison</dc:creator>
  <cp:lastModifiedBy>Skertic, Alison</cp:lastModifiedBy>
  <cp:revision>4</cp:revision>
  <dcterms:modified xsi:type="dcterms:W3CDTF">2022-08-30T02:29:18Z</dcterms:modified>
</cp:coreProperties>
</file>