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71" r:id="rId4"/>
    <p:sldId id="258" r:id="rId5"/>
    <p:sldId id="259" r:id="rId6"/>
    <p:sldId id="272" r:id="rId7"/>
    <p:sldId id="273" r:id="rId8"/>
    <p:sldId id="274" r:id="rId9"/>
    <p:sldId id="275" r:id="rId10"/>
    <p:sldId id="276" r:id="rId11"/>
    <p:sldId id="277" r:id="rId12"/>
    <p:sldId id="278" r:id="rId13"/>
    <p:sldId id="279" r:id="rId1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6615" autoAdjust="0"/>
  </p:normalViewPr>
  <p:slideViewPr>
    <p:cSldViewPr snapToGrid="0">
      <p:cViewPr varScale="1">
        <p:scale>
          <a:sx n="80" d="100"/>
          <a:sy n="80" d="100"/>
        </p:scale>
        <p:origin x="15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E0D53D8-91AB-4C59-B350-22186980658C}" type="datetimeFigureOut">
              <a:rPr lang="en-US" smtClean="0"/>
              <a:t>11/15/2023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3256A85-5A69-4D5C-B85B-5BF7B420B4AA}" type="slidenum">
              <a:rPr lang="en-US" smtClean="0"/>
              <a:t>‹#›</a:t>
            </a:fld>
            <a:endParaRPr lang="en-US"/>
          </a:p>
        </p:txBody>
      </p:sp>
    </p:spTree>
    <p:extLst>
      <p:ext uri="{BB962C8B-B14F-4D97-AF65-F5344CB8AC3E}">
        <p14:creationId xmlns:p14="http://schemas.microsoft.com/office/powerpoint/2010/main" val="342641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256A85-5A69-4D5C-B85B-5BF7B420B4AA}" type="slidenum">
              <a:rPr lang="en-US" smtClean="0"/>
              <a:t>1</a:t>
            </a:fld>
            <a:endParaRPr lang="en-US"/>
          </a:p>
        </p:txBody>
      </p:sp>
    </p:spTree>
    <p:extLst>
      <p:ext uri="{BB962C8B-B14F-4D97-AF65-F5344CB8AC3E}">
        <p14:creationId xmlns:p14="http://schemas.microsoft.com/office/powerpoint/2010/main" val="536410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Interactive Lecture Prompt</a:t>
            </a:r>
          </a:p>
          <a:p>
            <a:pPr marL="0" indent="0">
              <a:buFontTx/>
              <a:buNone/>
            </a:pPr>
            <a:endParaRPr lang="en-US" dirty="0"/>
          </a:p>
          <a:p>
            <a:pPr marL="0" indent="0">
              <a:buFontTx/>
              <a:buNone/>
            </a:pPr>
            <a:r>
              <a:rPr lang="en-US" dirty="0"/>
              <a:t>Why do you think there was a property requirement for white men to vote at the beginning of our country’s history?</a:t>
            </a:r>
          </a:p>
        </p:txBody>
      </p:sp>
      <p:sp>
        <p:nvSpPr>
          <p:cNvPr id="4" name="Slide Number Placeholder 3"/>
          <p:cNvSpPr>
            <a:spLocks noGrp="1"/>
          </p:cNvSpPr>
          <p:nvPr>
            <p:ph type="sldNum" sz="quarter" idx="5"/>
          </p:nvPr>
        </p:nvSpPr>
        <p:spPr/>
        <p:txBody>
          <a:bodyPr/>
          <a:lstStyle/>
          <a:p>
            <a:fld id="{93256A85-5A69-4D5C-B85B-5BF7B420B4AA}" type="slidenum">
              <a:rPr lang="en-US" smtClean="0"/>
              <a:t>10</a:t>
            </a:fld>
            <a:endParaRPr lang="en-US"/>
          </a:p>
        </p:txBody>
      </p:sp>
    </p:spTree>
    <p:extLst>
      <p:ext uri="{BB962C8B-B14F-4D97-AF65-F5344CB8AC3E}">
        <p14:creationId xmlns:p14="http://schemas.microsoft.com/office/powerpoint/2010/main" val="2265188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Interactive Lecture Prompt</a:t>
            </a:r>
          </a:p>
          <a:p>
            <a:pPr marL="0" indent="0">
              <a:buFontTx/>
              <a:buNone/>
            </a:pPr>
            <a:endParaRPr lang="en-US" dirty="0"/>
          </a:p>
          <a:p>
            <a:pPr marL="0" indent="0">
              <a:buFontTx/>
              <a:buNone/>
            </a:pPr>
            <a:r>
              <a:rPr lang="en-US" dirty="0"/>
              <a:t>Why do you think it took so long for women to gain the right to vote?  Women received the right to vote in 1919.</a:t>
            </a:r>
          </a:p>
        </p:txBody>
      </p:sp>
      <p:sp>
        <p:nvSpPr>
          <p:cNvPr id="4" name="Slide Number Placeholder 3"/>
          <p:cNvSpPr>
            <a:spLocks noGrp="1"/>
          </p:cNvSpPr>
          <p:nvPr>
            <p:ph type="sldNum" sz="quarter" idx="5"/>
          </p:nvPr>
        </p:nvSpPr>
        <p:spPr/>
        <p:txBody>
          <a:bodyPr/>
          <a:lstStyle/>
          <a:p>
            <a:fld id="{93256A85-5A69-4D5C-B85B-5BF7B420B4AA}" type="slidenum">
              <a:rPr lang="en-US" smtClean="0"/>
              <a:t>11</a:t>
            </a:fld>
            <a:endParaRPr lang="en-US"/>
          </a:p>
        </p:txBody>
      </p:sp>
    </p:spTree>
    <p:extLst>
      <p:ext uri="{BB962C8B-B14F-4D97-AF65-F5344CB8AC3E}">
        <p14:creationId xmlns:p14="http://schemas.microsoft.com/office/powerpoint/2010/main" val="997412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Interactive Lecture Prompt</a:t>
            </a:r>
          </a:p>
          <a:p>
            <a:pPr marL="0" indent="0">
              <a:buFontTx/>
              <a:buNone/>
            </a:pPr>
            <a:endParaRPr lang="en-US" dirty="0"/>
          </a:p>
          <a:p>
            <a:pPr marL="0" indent="0">
              <a:buFontTx/>
              <a:buNone/>
            </a:pPr>
            <a:r>
              <a:rPr lang="en-US" dirty="0"/>
              <a:t>How do people who don’t directly benefit from a common good still gain indirectly.  For example, consider public education.  How do people without children in school still gain indirectly from funding public schools?</a:t>
            </a:r>
          </a:p>
        </p:txBody>
      </p:sp>
      <p:sp>
        <p:nvSpPr>
          <p:cNvPr id="4" name="Slide Number Placeholder 3"/>
          <p:cNvSpPr>
            <a:spLocks noGrp="1"/>
          </p:cNvSpPr>
          <p:nvPr>
            <p:ph type="sldNum" sz="quarter" idx="5"/>
          </p:nvPr>
        </p:nvSpPr>
        <p:spPr/>
        <p:txBody>
          <a:bodyPr/>
          <a:lstStyle/>
          <a:p>
            <a:fld id="{93256A85-5A69-4D5C-B85B-5BF7B420B4AA}" type="slidenum">
              <a:rPr lang="en-US" smtClean="0"/>
              <a:t>12</a:t>
            </a:fld>
            <a:endParaRPr lang="en-US"/>
          </a:p>
        </p:txBody>
      </p:sp>
    </p:spTree>
    <p:extLst>
      <p:ext uri="{BB962C8B-B14F-4D97-AF65-F5344CB8AC3E}">
        <p14:creationId xmlns:p14="http://schemas.microsoft.com/office/powerpoint/2010/main" val="2927630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Interactive Lecture Prompt</a:t>
            </a:r>
          </a:p>
          <a:p>
            <a:pPr marL="0" indent="0">
              <a:buFontTx/>
              <a:buNone/>
            </a:pPr>
            <a:endParaRPr lang="en-US" dirty="0"/>
          </a:p>
          <a:p>
            <a:pPr marL="0" indent="0">
              <a:buFontTx/>
              <a:buNone/>
            </a:pPr>
            <a:r>
              <a:rPr lang="en-US" dirty="0"/>
              <a:t>How do people who don’t directly benefit from a common good still gain indirectly.  For example, consider public education.  How do people without children in school still gain indirectly from funding public schools?</a:t>
            </a:r>
          </a:p>
        </p:txBody>
      </p:sp>
      <p:sp>
        <p:nvSpPr>
          <p:cNvPr id="4" name="Slide Number Placeholder 3"/>
          <p:cNvSpPr>
            <a:spLocks noGrp="1"/>
          </p:cNvSpPr>
          <p:nvPr>
            <p:ph type="sldNum" sz="quarter" idx="5"/>
          </p:nvPr>
        </p:nvSpPr>
        <p:spPr/>
        <p:txBody>
          <a:bodyPr/>
          <a:lstStyle/>
          <a:p>
            <a:fld id="{93256A85-5A69-4D5C-B85B-5BF7B420B4AA}" type="slidenum">
              <a:rPr lang="en-US" smtClean="0"/>
              <a:t>13</a:t>
            </a:fld>
            <a:endParaRPr lang="en-US"/>
          </a:p>
        </p:txBody>
      </p:sp>
    </p:spTree>
    <p:extLst>
      <p:ext uri="{BB962C8B-B14F-4D97-AF65-F5344CB8AC3E}">
        <p14:creationId xmlns:p14="http://schemas.microsoft.com/office/powerpoint/2010/main" val="3720282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a “Agree” sign on one end of the classroom and a “Disagree” sign on the opposite side.  Allow students to move along the line to the degree that they agree or disagree with the statement.</a:t>
            </a:r>
          </a:p>
        </p:txBody>
      </p:sp>
      <p:sp>
        <p:nvSpPr>
          <p:cNvPr id="4" name="Slide Number Placeholder 3"/>
          <p:cNvSpPr>
            <a:spLocks noGrp="1"/>
          </p:cNvSpPr>
          <p:nvPr>
            <p:ph type="sldNum" sz="quarter" idx="5"/>
          </p:nvPr>
        </p:nvSpPr>
        <p:spPr/>
        <p:txBody>
          <a:bodyPr/>
          <a:lstStyle/>
          <a:p>
            <a:fld id="{93256A85-5A69-4D5C-B85B-5BF7B420B4AA}" type="slidenum">
              <a:rPr lang="en-US" smtClean="0"/>
              <a:t>2</a:t>
            </a:fld>
            <a:endParaRPr lang="en-US"/>
          </a:p>
        </p:txBody>
      </p:sp>
    </p:spTree>
    <p:extLst>
      <p:ext uri="{BB962C8B-B14F-4D97-AF65-F5344CB8AC3E}">
        <p14:creationId xmlns:p14="http://schemas.microsoft.com/office/powerpoint/2010/main" val="30379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be worth the investment in the vocabulary work before moving on in the lesson. This very easily could be a small group activity where group members give feedback on the sentence and synonyms.  The “Represent to Learn” will get better over time.  Be patient and highlight good examples for the class to model and learn.</a:t>
            </a:r>
          </a:p>
        </p:txBody>
      </p:sp>
      <p:sp>
        <p:nvSpPr>
          <p:cNvPr id="4" name="Slide Number Placeholder 3"/>
          <p:cNvSpPr>
            <a:spLocks noGrp="1"/>
          </p:cNvSpPr>
          <p:nvPr>
            <p:ph type="sldNum" sz="quarter" idx="5"/>
          </p:nvPr>
        </p:nvSpPr>
        <p:spPr/>
        <p:txBody>
          <a:bodyPr/>
          <a:lstStyle/>
          <a:p>
            <a:fld id="{93256A85-5A69-4D5C-B85B-5BF7B420B4AA}" type="slidenum">
              <a:rPr lang="en-US" smtClean="0"/>
              <a:t>3</a:t>
            </a:fld>
            <a:endParaRPr lang="en-US"/>
          </a:p>
        </p:txBody>
      </p:sp>
    </p:spTree>
    <p:extLst>
      <p:ext uri="{BB962C8B-B14F-4D97-AF65-F5344CB8AC3E}">
        <p14:creationId xmlns:p14="http://schemas.microsoft.com/office/powerpoint/2010/main" val="370869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4</a:t>
            </a:fld>
            <a:endParaRPr lang="en-US"/>
          </a:p>
        </p:txBody>
      </p:sp>
    </p:spTree>
    <p:extLst>
      <p:ext uri="{BB962C8B-B14F-4D97-AF65-F5344CB8AC3E}">
        <p14:creationId xmlns:p14="http://schemas.microsoft.com/office/powerpoint/2010/main" val="3121459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sz="1900" b="1" dirty="0">
                <a:latin typeface="Garamond" panose="02020404030301010803" pitchFamily="18" charset="0"/>
                <a:ea typeface="Calibri" panose="020F0502020204030204" pitchFamily="34" charset="0"/>
                <a:cs typeface="Times New Roman" panose="02020603050405020304" pitchFamily="18" charset="0"/>
              </a:rPr>
              <a:t>Do you think that with the modern technologies of the internet, smart phones, and instant access that our country could be a direct democracy at the local and state level?  What would be the advantages and disadvantages?</a:t>
            </a:r>
          </a:p>
          <a:p>
            <a:pPr marL="181240" indent="-181240">
              <a:buFontTx/>
              <a:buChar char="-"/>
            </a:pPr>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5</a:t>
            </a:fld>
            <a:endParaRPr lang="en-US"/>
          </a:p>
        </p:txBody>
      </p:sp>
    </p:spTree>
    <p:extLst>
      <p:ext uri="{BB962C8B-B14F-4D97-AF65-F5344CB8AC3E}">
        <p14:creationId xmlns:p14="http://schemas.microsoft.com/office/powerpoint/2010/main" val="3987912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sz="1900" b="1" dirty="0">
                <a:latin typeface="Garamond" panose="02020404030301010803" pitchFamily="18" charset="0"/>
                <a:ea typeface="Calibri" panose="020F0502020204030204" pitchFamily="34" charset="0"/>
                <a:cs typeface="Times New Roman" panose="02020603050405020304" pitchFamily="18" charset="0"/>
              </a:rPr>
              <a:t>How to the people hold their representatives accountable when they do not work in the best interest of the people? </a:t>
            </a:r>
          </a:p>
          <a:p>
            <a:pPr marL="181240" indent="-181240">
              <a:buFontTx/>
              <a:buChar char="-"/>
            </a:pPr>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6</a:t>
            </a:fld>
            <a:endParaRPr lang="en-US"/>
          </a:p>
        </p:txBody>
      </p:sp>
    </p:spTree>
    <p:extLst>
      <p:ext uri="{BB962C8B-B14F-4D97-AF65-F5344CB8AC3E}">
        <p14:creationId xmlns:p14="http://schemas.microsoft.com/office/powerpoint/2010/main" val="786865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sz="1900" b="1" dirty="0">
                <a:latin typeface="Garamond" panose="02020404030301010803" pitchFamily="18" charset="0"/>
                <a:ea typeface="Calibri" panose="020F0502020204030204" pitchFamily="34" charset="0"/>
                <a:cs typeface="Times New Roman" panose="02020603050405020304" pitchFamily="18" charset="0"/>
              </a:rPr>
              <a:t>How to the people hold their representatives accountable when they do not work in the best interest of the people? </a:t>
            </a:r>
          </a:p>
          <a:p>
            <a:pPr marL="181240" indent="-181240">
              <a:buFontTx/>
              <a:buChar char="-"/>
            </a:pPr>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7</a:t>
            </a:fld>
            <a:endParaRPr lang="en-US"/>
          </a:p>
        </p:txBody>
      </p:sp>
    </p:spTree>
    <p:extLst>
      <p:ext uri="{BB962C8B-B14F-4D97-AF65-F5344CB8AC3E}">
        <p14:creationId xmlns:p14="http://schemas.microsoft.com/office/powerpoint/2010/main" val="3283985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8</a:t>
            </a:fld>
            <a:endParaRPr lang="en-US"/>
          </a:p>
        </p:txBody>
      </p:sp>
    </p:spTree>
    <p:extLst>
      <p:ext uri="{BB962C8B-B14F-4D97-AF65-F5344CB8AC3E}">
        <p14:creationId xmlns:p14="http://schemas.microsoft.com/office/powerpoint/2010/main" val="2925651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Interactive Lecture Prompt</a:t>
            </a:r>
          </a:p>
          <a:p>
            <a:pPr marL="0" indent="0">
              <a:buFontTx/>
              <a:buNone/>
            </a:pPr>
            <a:endParaRPr lang="en-US" dirty="0"/>
          </a:p>
          <a:p>
            <a:pPr marL="0" indent="0">
              <a:buFontTx/>
              <a:buNone/>
            </a:pPr>
            <a:r>
              <a:rPr lang="en-US" dirty="0"/>
              <a:t>Why do you think that representative democracies are capable of making laws faster than a direct democracy?</a:t>
            </a:r>
          </a:p>
        </p:txBody>
      </p:sp>
      <p:sp>
        <p:nvSpPr>
          <p:cNvPr id="4" name="Slide Number Placeholder 3"/>
          <p:cNvSpPr>
            <a:spLocks noGrp="1"/>
          </p:cNvSpPr>
          <p:nvPr>
            <p:ph type="sldNum" sz="quarter" idx="5"/>
          </p:nvPr>
        </p:nvSpPr>
        <p:spPr/>
        <p:txBody>
          <a:bodyPr/>
          <a:lstStyle/>
          <a:p>
            <a:fld id="{93256A85-5A69-4D5C-B85B-5BF7B420B4AA}" type="slidenum">
              <a:rPr lang="en-US" smtClean="0"/>
              <a:t>9</a:t>
            </a:fld>
            <a:endParaRPr lang="en-US"/>
          </a:p>
        </p:txBody>
      </p:sp>
    </p:spTree>
    <p:extLst>
      <p:ext uri="{BB962C8B-B14F-4D97-AF65-F5344CB8AC3E}">
        <p14:creationId xmlns:p14="http://schemas.microsoft.com/office/powerpoint/2010/main" val="3369521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DA17B54-61BA-45B5-965E-26B480A9C7D3}" type="datetimeFigureOut">
              <a:rPr lang="en-US" smtClean="0"/>
              <a:t>11/15/2023</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271E910C-3745-41B8-9465-0D29C626843A}"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0077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57734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711984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24816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035842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A17B54-61BA-45B5-965E-26B480A9C7D3}"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752642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A17B54-61BA-45B5-965E-26B480A9C7D3}"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470270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17B54-61BA-45B5-965E-26B480A9C7D3}"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347703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17B54-61BA-45B5-965E-26B480A9C7D3}"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62205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17B54-61BA-45B5-965E-26B480A9C7D3}"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80117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A17B54-61BA-45B5-965E-26B480A9C7D3}"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5106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A17B54-61BA-45B5-965E-26B480A9C7D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69351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A17B54-61BA-45B5-965E-26B480A9C7D3}"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90210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A17B54-61BA-45B5-965E-26B480A9C7D3}"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512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17B54-61BA-45B5-965E-26B480A9C7D3}"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03296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57209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95103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DA17B54-61BA-45B5-965E-26B480A9C7D3}" type="datetimeFigureOut">
              <a:rPr lang="en-US" smtClean="0"/>
              <a:t>11/15/2023</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271E910C-3745-41B8-9465-0D29C626843A}" type="slidenum">
              <a:rPr lang="en-US" smtClean="0"/>
              <a:t>‹#›</a:t>
            </a:fld>
            <a:endParaRPr lang="en-US"/>
          </a:p>
        </p:txBody>
      </p:sp>
    </p:spTree>
    <p:extLst>
      <p:ext uri="{BB962C8B-B14F-4D97-AF65-F5344CB8AC3E}">
        <p14:creationId xmlns:p14="http://schemas.microsoft.com/office/powerpoint/2010/main" val="310162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49250-1243-1921-BE4D-183A792E0AC0}"/>
              </a:ext>
            </a:extLst>
          </p:cNvPr>
          <p:cNvSpPr>
            <a:spLocks noGrp="1"/>
          </p:cNvSpPr>
          <p:nvPr>
            <p:ph type="ctrTitle"/>
          </p:nvPr>
        </p:nvSpPr>
        <p:spPr>
          <a:xfrm rot="21420000">
            <a:off x="232349" y="260837"/>
            <a:ext cx="10403517" cy="3185600"/>
          </a:xfrm>
        </p:spPr>
        <p:txBody>
          <a:bodyPr>
            <a:normAutofit/>
          </a:bodyPr>
          <a:lstStyle/>
          <a:p>
            <a:r>
              <a:rPr lang="en-US" dirty="0"/>
              <a:t>What is a republican government?</a:t>
            </a:r>
          </a:p>
        </p:txBody>
      </p:sp>
      <p:sp>
        <p:nvSpPr>
          <p:cNvPr id="3" name="Subtitle 2">
            <a:extLst>
              <a:ext uri="{FF2B5EF4-FFF2-40B4-BE49-F238E27FC236}">
                <a16:creationId xmlns:a16="http://schemas.microsoft.com/office/drawing/2014/main" id="{CC35B3E2-A8CE-DDF4-8076-9333A0EE5809}"/>
              </a:ext>
            </a:extLst>
          </p:cNvPr>
          <p:cNvSpPr>
            <a:spLocks noGrp="1"/>
          </p:cNvSpPr>
          <p:nvPr>
            <p:ph type="subTitle" idx="1"/>
          </p:nvPr>
        </p:nvSpPr>
        <p:spPr/>
        <p:txBody>
          <a:bodyPr/>
          <a:lstStyle/>
          <a:p>
            <a:r>
              <a:rPr lang="en-US" dirty="0"/>
              <a:t>Lesson 3</a:t>
            </a:r>
          </a:p>
        </p:txBody>
      </p:sp>
    </p:spTree>
    <p:extLst>
      <p:ext uri="{BB962C8B-B14F-4D97-AF65-F5344CB8AC3E}">
        <p14:creationId xmlns:p14="http://schemas.microsoft.com/office/powerpoint/2010/main" val="2470717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483415"/>
          </a:xfrm>
        </p:spPr>
        <p:txBody>
          <a:bodyPr>
            <a:normAutofit fontScale="90000"/>
          </a:bodyPr>
          <a:lstStyle/>
          <a:p>
            <a:r>
              <a:rPr lang="en-US" dirty="0"/>
              <a:t>How did our country change from a republic to a democratic republic?</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540933"/>
            <a:ext cx="11785600" cy="4030133"/>
          </a:xfrm>
        </p:spPr>
        <p:txBody>
          <a:bodyPr anchor="t">
            <a:normAutofit/>
          </a:bodyPr>
          <a:lstStyle/>
          <a:p>
            <a:r>
              <a:rPr lang="en-US" sz="4800" dirty="0"/>
              <a:t>Women, native-</a:t>
            </a:r>
            <a:r>
              <a:rPr lang="en-US" sz="4800" dirty="0" err="1"/>
              <a:t>americans</a:t>
            </a:r>
            <a:r>
              <a:rPr lang="en-US" sz="4800" dirty="0"/>
              <a:t>, and slaves could not vote at our countries start</a:t>
            </a:r>
          </a:p>
          <a:p>
            <a:r>
              <a:rPr lang="en-US" sz="4800" dirty="0"/>
              <a:t>Only white men with property could vote and run for office</a:t>
            </a:r>
          </a:p>
        </p:txBody>
      </p:sp>
    </p:spTree>
    <p:extLst>
      <p:ext uri="{BB962C8B-B14F-4D97-AF65-F5344CB8AC3E}">
        <p14:creationId xmlns:p14="http://schemas.microsoft.com/office/powerpoint/2010/main" val="1112881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483415"/>
          </a:xfrm>
        </p:spPr>
        <p:txBody>
          <a:bodyPr>
            <a:normAutofit fontScale="90000"/>
          </a:bodyPr>
          <a:lstStyle/>
          <a:p>
            <a:r>
              <a:rPr lang="en-US" dirty="0"/>
              <a:t>How did our country change from a republic to a democratic republic?</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540933"/>
            <a:ext cx="11785600" cy="4030133"/>
          </a:xfrm>
        </p:spPr>
        <p:txBody>
          <a:bodyPr anchor="t">
            <a:normAutofit fontScale="92500"/>
          </a:bodyPr>
          <a:lstStyle/>
          <a:p>
            <a:pPr marL="0" indent="0">
              <a:buNone/>
            </a:pPr>
            <a:r>
              <a:rPr lang="en-US" sz="4800" dirty="0"/>
              <a:t>Our country has slowly become a democratic republic with the expansion of voting to American-American males, women, native </a:t>
            </a:r>
            <a:r>
              <a:rPr lang="en-US" sz="4800" dirty="0" err="1"/>
              <a:t>americans</a:t>
            </a:r>
            <a:r>
              <a:rPr lang="en-US" sz="4800" dirty="0"/>
              <a:t>, and 18-year-old </a:t>
            </a:r>
            <a:r>
              <a:rPr lang="en-US" sz="4800" dirty="0" err="1"/>
              <a:t>americans</a:t>
            </a:r>
            <a:endParaRPr lang="en-US" sz="4800" dirty="0"/>
          </a:p>
        </p:txBody>
      </p:sp>
    </p:spTree>
    <p:extLst>
      <p:ext uri="{BB962C8B-B14F-4D97-AF65-F5344CB8AC3E}">
        <p14:creationId xmlns:p14="http://schemas.microsoft.com/office/powerpoint/2010/main" val="1856674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483415"/>
          </a:xfrm>
        </p:spPr>
        <p:txBody>
          <a:bodyPr>
            <a:normAutofit/>
          </a:bodyPr>
          <a:lstStyle/>
          <a:p>
            <a:r>
              <a:rPr lang="en-US" dirty="0"/>
              <a:t>What is the common good?</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540933"/>
            <a:ext cx="11785600" cy="4030133"/>
          </a:xfrm>
        </p:spPr>
        <p:txBody>
          <a:bodyPr anchor="t">
            <a:normAutofit fontScale="92500" lnSpcReduction="10000"/>
          </a:bodyPr>
          <a:lstStyle/>
          <a:p>
            <a:r>
              <a:rPr lang="en-US" sz="4800" dirty="0"/>
              <a:t>One of the most important concepts from the roman republic was the concept of common good</a:t>
            </a:r>
          </a:p>
          <a:p>
            <a:r>
              <a:rPr lang="en-US" sz="4800" dirty="0"/>
              <a:t>Rome believed the main purpose of government was to promote the common good</a:t>
            </a:r>
          </a:p>
        </p:txBody>
      </p:sp>
    </p:spTree>
    <p:extLst>
      <p:ext uri="{BB962C8B-B14F-4D97-AF65-F5344CB8AC3E}">
        <p14:creationId xmlns:p14="http://schemas.microsoft.com/office/powerpoint/2010/main" val="2005335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483415"/>
          </a:xfrm>
        </p:spPr>
        <p:txBody>
          <a:bodyPr>
            <a:normAutofit fontScale="90000"/>
          </a:bodyPr>
          <a:lstStyle/>
          <a:p>
            <a:r>
              <a:rPr lang="en-US" dirty="0"/>
              <a:t>What kinds of citizens make a republican government work well?</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540933"/>
            <a:ext cx="11785600" cy="4030133"/>
          </a:xfrm>
        </p:spPr>
        <p:txBody>
          <a:bodyPr anchor="t">
            <a:normAutofit fontScale="92500" lnSpcReduction="10000"/>
          </a:bodyPr>
          <a:lstStyle/>
          <a:p>
            <a:r>
              <a:rPr lang="en-US" sz="4800" dirty="0"/>
              <a:t>When you work to help others and promote the common good, you are showing civic virtue</a:t>
            </a:r>
          </a:p>
          <a:p>
            <a:r>
              <a:rPr lang="en-US" sz="4800" dirty="0"/>
              <a:t>The founders believed that the people and its representatives must have </a:t>
            </a:r>
            <a:r>
              <a:rPr lang="en-US" sz="4800"/>
              <a:t>civic virtue</a:t>
            </a:r>
          </a:p>
          <a:p>
            <a:endParaRPr lang="en-US" sz="4800" dirty="0"/>
          </a:p>
        </p:txBody>
      </p:sp>
    </p:spTree>
    <p:extLst>
      <p:ext uri="{BB962C8B-B14F-4D97-AF65-F5344CB8AC3E}">
        <p14:creationId xmlns:p14="http://schemas.microsoft.com/office/powerpoint/2010/main" val="35139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75F18-64FB-9F8D-0DB7-911C44D9C663}"/>
              </a:ext>
            </a:extLst>
          </p:cNvPr>
          <p:cNvSpPr>
            <a:spLocks noGrp="1"/>
          </p:cNvSpPr>
          <p:nvPr>
            <p:ph type="title"/>
          </p:nvPr>
        </p:nvSpPr>
        <p:spPr>
          <a:xfrm>
            <a:off x="0" y="0"/>
            <a:ext cx="11641873" cy="1293541"/>
          </a:xfrm>
        </p:spPr>
        <p:txBody>
          <a:bodyPr/>
          <a:lstStyle/>
          <a:p>
            <a:r>
              <a:rPr lang="en-US" dirty="0"/>
              <a:t>Bell Work – top of the class guide</a:t>
            </a:r>
          </a:p>
        </p:txBody>
      </p:sp>
      <p:sp>
        <p:nvSpPr>
          <p:cNvPr id="3" name="Content Placeholder 2">
            <a:extLst>
              <a:ext uri="{FF2B5EF4-FFF2-40B4-BE49-F238E27FC236}">
                <a16:creationId xmlns:a16="http://schemas.microsoft.com/office/drawing/2014/main" id="{12944EAE-4D63-A197-22B5-9EB5335531A0}"/>
              </a:ext>
            </a:extLst>
          </p:cNvPr>
          <p:cNvSpPr>
            <a:spLocks noGrp="1"/>
          </p:cNvSpPr>
          <p:nvPr>
            <p:ph sz="quarter" idx="13"/>
          </p:nvPr>
        </p:nvSpPr>
        <p:spPr>
          <a:xfrm>
            <a:off x="100362" y="1092820"/>
            <a:ext cx="10980146" cy="4281765"/>
          </a:xfrm>
        </p:spPr>
        <p:txBody>
          <a:bodyPr>
            <a:normAutofit lnSpcReduction="10000"/>
          </a:bodyPr>
          <a:lstStyle/>
          <a:p>
            <a:pPr marL="0" marR="0" indent="0">
              <a:lnSpc>
                <a:spcPct val="107000"/>
              </a:lnSpc>
              <a:spcBef>
                <a:spcPts val="0"/>
              </a:spcBef>
              <a:spcAft>
                <a:spcPts val="800"/>
              </a:spcAft>
              <a:buNone/>
            </a:pPr>
            <a:r>
              <a:rPr lang="en-US" sz="4400" b="1" dirty="0">
                <a:effectLst/>
                <a:latin typeface="Garamond" panose="02020404030301010803" pitchFamily="18" charset="0"/>
                <a:ea typeface="Calibri" panose="020F0502020204030204" pitchFamily="34" charset="0"/>
                <a:cs typeface="Times New Roman" panose="02020603050405020304" pitchFamily="18" charset="0"/>
              </a:rPr>
              <a:t>Do you think 16 year citizens should be allowed in local elections?  Be prepared to discuss.</a:t>
            </a:r>
          </a:p>
          <a:p>
            <a:pPr marL="0" marR="0" indent="0">
              <a:lnSpc>
                <a:spcPct val="107000"/>
              </a:lnSpc>
              <a:spcBef>
                <a:spcPts val="0"/>
              </a:spcBef>
              <a:spcAft>
                <a:spcPts val="800"/>
              </a:spcAft>
              <a:buNone/>
            </a:pPr>
            <a:r>
              <a:rPr lang="en-US" sz="4400" b="1" dirty="0">
                <a:latin typeface="Garamond" panose="02020404030301010803" pitchFamily="18" charset="0"/>
                <a:ea typeface="Calibri" panose="020F0502020204030204" pitchFamily="34" charset="0"/>
                <a:cs typeface="Times New Roman" panose="02020603050405020304" pitchFamily="18" charset="0"/>
              </a:rPr>
              <a:t>We will vote with our feet along an “agree/disagree line”</a:t>
            </a:r>
            <a:endParaRPr lang="en-US" sz="4400" b="1" dirty="0">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97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4458-FEBF-D3D5-E61B-453BD41315C9}"/>
              </a:ext>
            </a:extLst>
          </p:cNvPr>
          <p:cNvSpPr>
            <a:spLocks noGrp="1"/>
          </p:cNvSpPr>
          <p:nvPr>
            <p:ph type="title"/>
          </p:nvPr>
        </p:nvSpPr>
        <p:spPr>
          <a:xfrm>
            <a:off x="0" y="0"/>
            <a:ext cx="11082683" cy="1837765"/>
          </a:xfrm>
        </p:spPr>
        <p:txBody>
          <a:bodyPr/>
          <a:lstStyle/>
          <a:p>
            <a:r>
              <a:rPr lang="en-US" dirty="0"/>
              <a:t>Time for vocabulary!!</a:t>
            </a:r>
          </a:p>
        </p:txBody>
      </p:sp>
      <p:sp>
        <p:nvSpPr>
          <p:cNvPr id="3" name="Content Placeholder 2">
            <a:extLst>
              <a:ext uri="{FF2B5EF4-FFF2-40B4-BE49-F238E27FC236}">
                <a16:creationId xmlns:a16="http://schemas.microsoft.com/office/drawing/2014/main" id="{B25ACFEF-6C7F-1153-2AF7-1A1626E4A36C}"/>
              </a:ext>
            </a:extLst>
          </p:cNvPr>
          <p:cNvSpPr>
            <a:spLocks noGrp="1"/>
          </p:cNvSpPr>
          <p:nvPr>
            <p:ph sz="quarter" idx="13"/>
          </p:nvPr>
        </p:nvSpPr>
        <p:spPr>
          <a:xfrm>
            <a:off x="1" y="1295400"/>
            <a:ext cx="4927600" cy="4324350"/>
          </a:xfrm>
        </p:spPr>
        <p:txBody>
          <a:bodyPr>
            <a:normAutofit/>
          </a:bodyPr>
          <a:lstStyle/>
          <a:p>
            <a:r>
              <a:rPr lang="en-US" sz="2800" dirty="0"/>
              <a:t>Assembly</a:t>
            </a:r>
          </a:p>
          <a:p>
            <a:r>
              <a:rPr lang="en-US" sz="2800" dirty="0"/>
              <a:t>Civic virtue</a:t>
            </a:r>
          </a:p>
          <a:p>
            <a:r>
              <a:rPr lang="en-US" sz="2800" dirty="0"/>
              <a:t>Common good</a:t>
            </a:r>
          </a:p>
          <a:p>
            <a:r>
              <a:rPr lang="en-US" sz="2800" dirty="0"/>
              <a:t>Direct democracy</a:t>
            </a:r>
          </a:p>
          <a:p>
            <a:r>
              <a:rPr lang="en-US" sz="2800" dirty="0"/>
              <a:t>Interests</a:t>
            </a:r>
          </a:p>
          <a:p>
            <a:r>
              <a:rPr lang="en-US" sz="2800" dirty="0"/>
              <a:t>represent</a:t>
            </a:r>
          </a:p>
        </p:txBody>
      </p:sp>
      <p:sp>
        <p:nvSpPr>
          <p:cNvPr id="4" name="Content Placeholder 2">
            <a:extLst>
              <a:ext uri="{FF2B5EF4-FFF2-40B4-BE49-F238E27FC236}">
                <a16:creationId xmlns:a16="http://schemas.microsoft.com/office/drawing/2014/main" id="{F80477ED-1C49-80CE-960D-9608C4756BD8}"/>
              </a:ext>
            </a:extLst>
          </p:cNvPr>
          <p:cNvSpPr txBox="1">
            <a:spLocks/>
          </p:cNvSpPr>
          <p:nvPr/>
        </p:nvSpPr>
        <p:spPr>
          <a:xfrm>
            <a:off x="6768824" y="1295400"/>
            <a:ext cx="4927600" cy="4324350"/>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2800" dirty="0"/>
              <a:t>Representative democracy</a:t>
            </a:r>
          </a:p>
          <a:p>
            <a:r>
              <a:rPr lang="en-US" sz="2800" dirty="0"/>
              <a:t>Representatives</a:t>
            </a:r>
          </a:p>
          <a:p>
            <a:r>
              <a:rPr lang="en-US" sz="2800" dirty="0"/>
              <a:t>Republican government</a:t>
            </a:r>
          </a:p>
          <a:p>
            <a:r>
              <a:rPr lang="en-US" sz="2800" dirty="0"/>
              <a:t>Roman republic</a:t>
            </a:r>
          </a:p>
          <a:p>
            <a:r>
              <a:rPr lang="en-US" sz="2800" dirty="0"/>
              <a:t>senate</a:t>
            </a:r>
          </a:p>
        </p:txBody>
      </p:sp>
    </p:spTree>
    <p:extLst>
      <p:ext uri="{BB962C8B-B14F-4D97-AF65-F5344CB8AC3E}">
        <p14:creationId xmlns:p14="http://schemas.microsoft.com/office/powerpoint/2010/main" val="870524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0"/>
            <a:ext cx="11586117" cy="1483415"/>
          </a:xfrm>
        </p:spPr>
        <p:txBody>
          <a:bodyPr>
            <a:normAutofit fontScale="90000"/>
          </a:bodyPr>
          <a:lstStyle/>
          <a:p>
            <a:r>
              <a:rPr lang="en-US" dirty="0"/>
              <a:t>Where did the founders get their ideas about government</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483415"/>
            <a:ext cx="11742234" cy="4087651"/>
          </a:xfrm>
        </p:spPr>
        <p:txBody>
          <a:bodyPr anchor="t">
            <a:normAutofit fontScale="92500" lnSpcReduction="10000"/>
          </a:bodyPr>
          <a:lstStyle/>
          <a:p>
            <a:pPr marL="0" indent="0">
              <a:buNone/>
            </a:pPr>
            <a:r>
              <a:rPr lang="en-US" sz="4800" dirty="0"/>
              <a:t>Use the writing titled “Greek and roman influences on the us government”</a:t>
            </a:r>
          </a:p>
          <a:p>
            <a:pPr marL="0" indent="0">
              <a:buNone/>
            </a:pPr>
            <a:endParaRPr lang="en-US" sz="4800" dirty="0"/>
          </a:p>
          <a:p>
            <a:pPr marL="0" indent="0">
              <a:buNone/>
            </a:pPr>
            <a:r>
              <a:rPr lang="en-US" sz="4800" dirty="0"/>
              <a:t>Fill out the graphic organizer that breaks down the influences of Greece and </a:t>
            </a:r>
            <a:r>
              <a:rPr lang="en-US" sz="4800" dirty="0" err="1"/>
              <a:t>rome</a:t>
            </a:r>
            <a:endParaRPr lang="en-US" sz="4800" dirty="0"/>
          </a:p>
        </p:txBody>
      </p:sp>
    </p:spTree>
    <p:extLst>
      <p:ext uri="{BB962C8B-B14F-4D97-AF65-F5344CB8AC3E}">
        <p14:creationId xmlns:p14="http://schemas.microsoft.com/office/powerpoint/2010/main" val="312350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483415"/>
          </a:xfrm>
        </p:spPr>
        <p:txBody>
          <a:bodyPr>
            <a:normAutofit/>
          </a:bodyPr>
          <a:lstStyle/>
          <a:p>
            <a:r>
              <a:rPr lang="en-US" dirty="0"/>
              <a:t>How can the people rule themselves?</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236133"/>
            <a:ext cx="11785600" cy="4334933"/>
          </a:xfrm>
        </p:spPr>
        <p:txBody>
          <a:bodyPr anchor="t">
            <a:normAutofit fontScale="85000" lnSpcReduction="20000"/>
          </a:bodyPr>
          <a:lstStyle/>
          <a:p>
            <a:r>
              <a:rPr lang="en-US" sz="4800" dirty="0"/>
              <a:t> the people can decide on every law and decision through a DIRECT DEMOCRACY</a:t>
            </a:r>
          </a:p>
          <a:p>
            <a:r>
              <a:rPr lang="en-US" sz="4800" dirty="0"/>
              <a:t> DIRECT DEMOCRACIES VOTE DIRECTLY ON HOW TO SOLVE PROBLEMS </a:t>
            </a:r>
          </a:p>
          <a:p>
            <a:r>
              <a:rPr lang="en-US" sz="4800" dirty="0"/>
              <a:t>IT IS HARD FOR DIRECT DEMOCRACIES TO EXISTS IN LARGER CITIES AS THE NUMBER OF DECISIONS INCREASE</a:t>
            </a:r>
          </a:p>
        </p:txBody>
      </p:sp>
    </p:spTree>
    <p:extLst>
      <p:ext uri="{BB962C8B-B14F-4D97-AF65-F5344CB8AC3E}">
        <p14:creationId xmlns:p14="http://schemas.microsoft.com/office/powerpoint/2010/main" val="196504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483415"/>
          </a:xfrm>
        </p:spPr>
        <p:txBody>
          <a:bodyPr>
            <a:normAutofit/>
          </a:bodyPr>
          <a:lstStyle/>
          <a:p>
            <a:r>
              <a:rPr lang="en-US" dirty="0"/>
              <a:t>How can the people rule themselves?</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236133"/>
            <a:ext cx="11785600" cy="4334933"/>
          </a:xfrm>
        </p:spPr>
        <p:txBody>
          <a:bodyPr anchor="t">
            <a:normAutofit fontScale="92500"/>
          </a:bodyPr>
          <a:lstStyle/>
          <a:p>
            <a:r>
              <a:rPr lang="en-US" sz="4800" dirty="0"/>
              <a:t> in a representative democracy the people elect people to act in their best interest</a:t>
            </a:r>
          </a:p>
          <a:p>
            <a:r>
              <a:rPr lang="en-US" sz="4800" dirty="0"/>
              <a:t> elected representatives are responsible for making and carrying out laws that protect everyone’s rights, not just a few people.</a:t>
            </a:r>
          </a:p>
        </p:txBody>
      </p:sp>
    </p:spTree>
    <p:extLst>
      <p:ext uri="{BB962C8B-B14F-4D97-AF65-F5344CB8AC3E}">
        <p14:creationId xmlns:p14="http://schemas.microsoft.com/office/powerpoint/2010/main" val="3724128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483415"/>
          </a:xfrm>
        </p:spPr>
        <p:txBody>
          <a:bodyPr>
            <a:normAutofit/>
          </a:bodyPr>
          <a:lstStyle/>
          <a:p>
            <a:r>
              <a:rPr lang="en-US" dirty="0"/>
              <a:t>Representative Government</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236133"/>
            <a:ext cx="11785600" cy="4334933"/>
          </a:xfrm>
        </p:spPr>
        <p:txBody>
          <a:bodyPr anchor="t">
            <a:normAutofit lnSpcReduction="10000"/>
          </a:bodyPr>
          <a:lstStyle/>
          <a:p>
            <a:r>
              <a:rPr lang="en-US" sz="4800" dirty="0"/>
              <a:t> government power was held by representatives of the people</a:t>
            </a:r>
          </a:p>
          <a:p>
            <a:r>
              <a:rPr lang="en-US" sz="4800" dirty="0"/>
              <a:t>Citizens give power to the representatives</a:t>
            </a:r>
          </a:p>
          <a:p>
            <a:r>
              <a:rPr lang="en-US" sz="4800" dirty="0"/>
              <a:t>Representatives are responsible for helping all citizens, not just a few</a:t>
            </a:r>
          </a:p>
        </p:txBody>
      </p:sp>
    </p:spTree>
    <p:extLst>
      <p:ext uri="{BB962C8B-B14F-4D97-AF65-F5344CB8AC3E}">
        <p14:creationId xmlns:p14="http://schemas.microsoft.com/office/powerpoint/2010/main" val="200116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483415"/>
          </a:xfrm>
        </p:spPr>
        <p:txBody>
          <a:bodyPr>
            <a:normAutofit fontScale="90000"/>
          </a:bodyPr>
          <a:lstStyle/>
          <a:p>
            <a:r>
              <a:rPr lang="en-US" dirty="0"/>
              <a:t>Direct and representative democracy</a:t>
            </a:r>
            <a:br>
              <a:rPr lang="en-US" dirty="0"/>
            </a:br>
            <a:r>
              <a:rPr lang="en-US" dirty="0"/>
              <a:t>bumper sticker assignment</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540933"/>
            <a:ext cx="11785600" cy="4030133"/>
          </a:xfrm>
        </p:spPr>
        <p:txBody>
          <a:bodyPr anchor="t">
            <a:normAutofit/>
          </a:bodyPr>
          <a:lstStyle/>
          <a:p>
            <a:r>
              <a:rPr lang="en-US" sz="4800" dirty="0"/>
              <a:t>Pass out the direct and representative democracy assignment.</a:t>
            </a:r>
          </a:p>
          <a:p>
            <a:r>
              <a:rPr lang="en-US" sz="4800" dirty="0"/>
              <a:t>Follow instructions</a:t>
            </a:r>
          </a:p>
          <a:p>
            <a:r>
              <a:rPr lang="en-US" sz="4800" dirty="0"/>
              <a:t>Be creative</a:t>
            </a:r>
          </a:p>
        </p:txBody>
      </p:sp>
    </p:spTree>
    <p:extLst>
      <p:ext uri="{BB962C8B-B14F-4D97-AF65-F5344CB8AC3E}">
        <p14:creationId xmlns:p14="http://schemas.microsoft.com/office/powerpoint/2010/main" val="2002619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586117" cy="1483415"/>
          </a:xfrm>
        </p:spPr>
        <p:txBody>
          <a:bodyPr>
            <a:normAutofit fontScale="90000"/>
          </a:bodyPr>
          <a:lstStyle/>
          <a:p>
            <a:r>
              <a:rPr lang="en-US" dirty="0"/>
              <a:t>How did the founders use some of the ideas from the roman republic</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540933"/>
            <a:ext cx="11785600" cy="4030133"/>
          </a:xfrm>
        </p:spPr>
        <p:txBody>
          <a:bodyPr anchor="t">
            <a:normAutofit fontScale="85000" lnSpcReduction="10000"/>
          </a:bodyPr>
          <a:lstStyle/>
          <a:p>
            <a:r>
              <a:rPr lang="en-US" sz="4800" dirty="0"/>
              <a:t>Representatives are selected to serve the common good</a:t>
            </a:r>
          </a:p>
          <a:p>
            <a:r>
              <a:rPr lang="en-US" sz="4800" dirty="0"/>
              <a:t>Representatives make the laws more efficient</a:t>
            </a:r>
          </a:p>
          <a:p>
            <a:r>
              <a:rPr lang="en-US" sz="4800" dirty="0"/>
              <a:t>People have a say in the government</a:t>
            </a:r>
          </a:p>
          <a:p>
            <a:r>
              <a:rPr lang="en-US" sz="4800" dirty="0"/>
              <a:t>Representatives have to listen to the government</a:t>
            </a:r>
          </a:p>
        </p:txBody>
      </p:sp>
    </p:spTree>
    <p:extLst>
      <p:ext uri="{BB962C8B-B14F-4D97-AF65-F5344CB8AC3E}">
        <p14:creationId xmlns:p14="http://schemas.microsoft.com/office/powerpoint/2010/main" val="38082027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2764</TotalTime>
  <Words>809</Words>
  <Application>Microsoft Office PowerPoint</Application>
  <PresentationFormat>Widescreen</PresentationFormat>
  <Paragraphs>91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Garamond</vt:lpstr>
      <vt:lpstr>Impact</vt:lpstr>
      <vt:lpstr>Main Event</vt:lpstr>
      <vt:lpstr>What is a republican government?</vt:lpstr>
      <vt:lpstr>Bell Work – top of the class guide</vt:lpstr>
      <vt:lpstr>Time for vocabulary!!</vt:lpstr>
      <vt:lpstr>Where did the founders get their ideas about government</vt:lpstr>
      <vt:lpstr>How can the people rule themselves?</vt:lpstr>
      <vt:lpstr>How can the people rule themselves?</vt:lpstr>
      <vt:lpstr>Representative Government</vt:lpstr>
      <vt:lpstr>Direct and representative democracy bumper sticker assignment</vt:lpstr>
      <vt:lpstr>How did the founders use some of the ideas from the roman republic</vt:lpstr>
      <vt:lpstr>How did our country change from a republic to a democratic republic?</vt:lpstr>
      <vt:lpstr>How did our country change from a republic to a democratic republic?</vt:lpstr>
      <vt:lpstr>What is the common good?</vt:lpstr>
      <vt:lpstr>What kinds of citizens make a republican government work well?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were the first state governments like?</dc:title>
  <dc:creator>Michael Fassold</dc:creator>
  <cp:lastModifiedBy>John Althardt</cp:lastModifiedBy>
  <cp:revision>7</cp:revision>
  <cp:lastPrinted>2023-07-21T13:53:10Z</cp:lastPrinted>
  <dcterms:created xsi:type="dcterms:W3CDTF">2023-07-18T18:11:38Z</dcterms:created>
  <dcterms:modified xsi:type="dcterms:W3CDTF">2023-11-15T21:09:23Z</dcterms:modified>
</cp:coreProperties>
</file>