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1" r:id="rId4"/>
    <p:sldId id="259" r:id="rId5"/>
    <p:sldId id="272" r:id="rId6"/>
    <p:sldId id="273" r:id="rId7"/>
    <p:sldId id="274" r:id="rId8"/>
    <p:sldId id="284" r:id="rId9"/>
    <p:sldId id="275" r:id="rId10"/>
    <p:sldId id="276" r:id="rId11"/>
    <p:sldId id="277" r:id="rId12"/>
    <p:sldId id="279" r:id="rId13"/>
    <p:sldId id="289" r:id="rId14"/>
    <p:sldId id="281" r:id="rId15"/>
    <p:sldId id="282" r:id="rId16"/>
    <p:sldId id="283" r:id="rId17"/>
    <p:sldId id="288" r:id="rId18"/>
    <p:sldId id="285" r:id="rId19"/>
    <p:sldId id="287"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0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66615" autoAdjust="0"/>
  </p:normalViewPr>
  <p:slideViewPr>
    <p:cSldViewPr snapToGrid="0">
      <p:cViewPr varScale="1">
        <p:scale>
          <a:sx n="80" d="100"/>
          <a:sy n="80" d="100"/>
        </p:scale>
        <p:origin x="14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0D53D8-91AB-4C59-B350-22186980658C}" type="datetimeFigureOut">
              <a:rPr lang="en-US" smtClean="0"/>
              <a:t>11/16/2023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256A85-5A69-4D5C-B85B-5BF7B420B4AA}" type="slidenum">
              <a:rPr lang="en-US" smtClean="0"/>
              <a:t>‹#›</a:t>
            </a:fld>
            <a:endParaRPr lang="en-US"/>
          </a:p>
        </p:txBody>
      </p:sp>
    </p:spTree>
    <p:extLst>
      <p:ext uri="{BB962C8B-B14F-4D97-AF65-F5344CB8AC3E}">
        <p14:creationId xmlns:p14="http://schemas.microsoft.com/office/powerpoint/2010/main" val="34264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256A85-5A69-4D5C-B85B-5BF7B420B4AA}" type="slidenum">
              <a:rPr lang="en-US" smtClean="0"/>
              <a:t>1</a:t>
            </a:fld>
            <a:endParaRPr lang="en-US"/>
          </a:p>
        </p:txBody>
      </p:sp>
    </p:spTree>
    <p:extLst>
      <p:ext uri="{BB962C8B-B14F-4D97-AF65-F5344CB8AC3E}">
        <p14:creationId xmlns:p14="http://schemas.microsoft.com/office/powerpoint/2010/main" val="5364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Why you think it was important to add new states rather than for the original 13 states to make colonies on the lands to the west?</a:t>
            </a:r>
          </a:p>
        </p:txBody>
      </p:sp>
      <p:sp>
        <p:nvSpPr>
          <p:cNvPr id="4" name="Slide Number Placeholder 3"/>
          <p:cNvSpPr>
            <a:spLocks noGrp="1"/>
          </p:cNvSpPr>
          <p:nvPr>
            <p:ph type="sldNum" sz="quarter" idx="5"/>
          </p:nvPr>
        </p:nvSpPr>
        <p:spPr/>
        <p:txBody>
          <a:bodyPr/>
          <a:lstStyle/>
          <a:p>
            <a:fld id="{93256A85-5A69-4D5C-B85B-5BF7B420B4AA}" type="slidenum">
              <a:rPr lang="en-US" smtClean="0"/>
              <a:t>11</a:t>
            </a:fld>
            <a:endParaRPr lang="en-US"/>
          </a:p>
        </p:txBody>
      </p:sp>
    </p:spTree>
    <p:extLst>
      <p:ext uri="{BB962C8B-B14F-4D97-AF65-F5344CB8AC3E}">
        <p14:creationId xmlns:p14="http://schemas.microsoft.com/office/powerpoint/2010/main" val="283213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Why do you think that the Northwest Territories provided for public education when the rest of the Union did not also fund public education?</a:t>
            </a:r>
          </a:p>
        </p:txBody>
      </p:sp>
      <p:sp>
        <p:nvSpPr>
          <p:cNvPr id="4" name="Slide Number Placeholder 3"/>
          <p:cNvSpPr>
            <a:spLocks noGrp="1"/>
          </p:cNvSpPr>
          <p:nvPr>
            <p:ph type="sldNum" sz="quarter" idx="5"/>
          </p:nvPr>
        </p:nvSpPr>
        <p:spPr/>
        <p:txBody>
          <a:bodyPr/>
          <a:lstStyle/>
          <a:p>
            <a:fld id="{93256A85-5A69-4D5C-B85B-5BF7B420B4AA}" type="slidenum">
              <a:rPr lang="en-US" smtClean="0"/>
              <a:t>12</a:t>
            </a:fld>
            <a:endParaRPr lang="en-US"/>
          </a:p>
        </p:txBody>
      </p:sp>
    </p:spTree>
    <p:extLst>
      <p:ext uri="{BB962C8B-B14F-4D97-AF65-F5344CB8AC3E}">
        <p14:creationId xmlns:p14="http://schemas.microsoft.com/office/powerpoint/2010/main" val="415445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13</a:t>
            </a:fld>
            <a:endParaRPr lang="en-US"/>
          </a:p>
        </p:txBody>
      </p:sp>
    </p:spTree>
    <p:extLst>
      <p:ext uri="{BB962C8B-B14F-4D97-AF65-F5344CB8AC3E}">
        <p14:creationId xmlns:p14="http://schemas.microsoft.com/office/powerpoint/2010/main" val="136101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Why do you think that people after winning the Revolutionary War did not identify themselves as Americans?</a:t>
            </a:r>
          </a:p>
        </p:txBody>
      </p:sp>
      <p:sp>
        <p:nvSpPr>
          <p:cNvPr id="4" name="Slide Number Placeholder 3"/>
          <p:cNvSpPr>
            <a:spLocks noGrp="1"/>
          </p:cNvSpPr>
          <p:nvPr>
            <p:ph type="sldNum" sz="quarter" idx="5"/>
          </p:nvPr>
        </p:nvSpPr>
        <p:spPr/>
        <p:txBody>
          <a:bodyPr/>
          <a:lstStyle/>
          <a:p>
            <a:fld id="{93256A85-5A69-4D5C-B85B-5BF7B420B4AA}" type="slidenum">
              <a:rPr lang="en-US" smtClean="0"/>
              <a:t>14</a:t>
            </a:fld>
            <a:endParaRPr lang="en-US"/>
          </a:p>
        </p:txBody>
      </p:sp>
    </p:spTree>
    <p:extLst>
      <p:ext uri="{BB962C8B-B14F-4D97-AF65-F5344CB8AC3E}">
        <p14:creationId xmlns:p14="http://schemas.microsoft.com/office/powerpoint/2010/main" val="425838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Do you think the national government was weak under the Articles?  Why or why not?</a:t>
            </a:r>
          </a:p>
        </p:txBody>
      </p:sp>
      <p:sp>
        <p:nvSpPr>
          <p:cNvPr id="4" name="Slide Number Placeholder 3"/>
          <p:cNvSpPr>
            <a:spLocks noGrp="1"/>
          </p:cNvSpPr>
          <p:nvPr>
            <p:ph type="sldNum" sz="quarter" idx="5"/>
          </p:nvPr>
        </p:nvSpPr>
        <p:spPr/>
        <p:txBody>
          <a:bodyPr/>
          <a:lstStyle/>
          <a:p>
            <a:fld id="{93256A85-5A69-4D5C-B85B-5BF7B420B4AA}" type="slidenum">
              <a:rPr lang="en-US" smtClean="0"/>
              <a:t>15</a:t>
            </a:fld>
            <a:endParaRPr lang="en-US"/>
          </a:p>
        </p:txBody>
      </p:sp>
    </p:spTree>
    <p:extLst>
      <p:ext uri="{BB962C8B-B14F-4D97-AF65-F5344CB8AC3E}">
        <p14:creationId xmlns:p14="http://schemas.microsoft.com/office/powerpoint/2010/main" val="79937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Which of these problems do you think posed the greatest threat to the Union?</a:t>
            </a:r>
          </a:p>
        </p:txBody>
      </p:sp>
      <p:sp>
        <p:nvSpPr>
          <p:cNvPr id="4" name="Slide Number Placeholder 3"/>
          <p:cNvSpPr>
            <a:spLocks noGrp="1"/>
          </p:cNvSpPr>
          <p:nvPr>
            <p:ph type="sldNum" sz="quarter" idx="5"/>
          </p:nvPr>
        </p:nvSpPr>
        <p:spPr/>
        <p:txBody>
          <a:bodyPr/>
          <a:lstStyle/>
          <a:p>
            <a:fld id="{93256A85-5A69-4D5C-B85B-5BF7B420B4AA}" type="slidenum">
              <a:rPr lang="en-US" smtClean="0"/>
              <a:t>16</a:t>
            </a:fld>
            <a:endParaRPr lang="en-US"/>
          </a:p>
        </p:txBody>
      </p:sp>
    </p:spTree>
    <p:extLst>
      <p:ext uri="{BB962C8B-B14F-4D97-AF65-F5344CB8AC3E}">
        <p14:creationId xmlns:p14="http://schemas.microsoft.com/office/powerpoint/2010/main" val="131999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Rhode Island!!!  Amendments had to have all 13 states approve.  </a:t>
            </a:r>
          </a:p>
        </p:txBody>
      </p:sp>
      <p:sp>
        <p:nvSpPr>
          <p:cNvPr id="4" name="Slide Number Placeholder 3"/>
          <p:cNvSpPr>
            <a:spLocks noGrp="1"/>
          </p:cNvSpPr>
          <p:nvPr>
            <p:ph type="sldNum" sz="quarter" idx="5"/>
          </p:nvPr>
        </p:nvSpPr>
        <p:spPr/>
        <p:txBody>
          <a:bodyPr/>
          <a:lstStyle/>
          <a:p>
            <a:fld id="{93256A85-5A69-4D5C-B85B-5BF7B420B4AA}" type="slidenum">
              <a:rPr lang="en-US" smtClean="0"/>
              <a:t>17</a:t>
            </a:fld>
            <a:endParaRPr lang="en-US"/>
          </a:p>
        </p:txBody>
      </p:sp>
    </p:spTree>
    <p:extLst>
      <p:ext uri="{BB962C8B-B14F-4D97-AF65-F5344CB8AC3E}">
        <p14:creationId xmlns:p14="http://schemas.microsoft.com/office/powerpoint/2010/main" val="4265194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18</a:t>
            </a:fld>
            <a:endParaRPr lang="en-US"/>
          </a:p>
        </p:txBody>
      </p:sp>
    </p:spTree>
    <p:extLst>
      <p:ext uri="{BB962C8B-B14F-4D97-AF65-F5344CB8AC3E}">
        <p14:creationId xmlns:p14="http://schemas.microsoft.com/office/powerpoint/2010/main" val="213309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police departments</a:t>
            </a:r>
          </a:p>
          <a:p>
            <a:r>
              <a:rPr lang="en-US" dirty="0"/>
              <a:t>State Guard and Reserve Units</a:t>
            </a:r>
          </a:p>
          <a:p>
            <a:r>
              <a:rPr lang="en-US" dirty="0"/>
              <a:t>Federal Military </a:t>
            </a:r>
            <a:r>
              <a:rPr lang="en-US" dirty="0" err="1"/>
              <a:t>Troups</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19</a:t>
            </a:fld>
            <a:endParaRPr lang="en-US"/>
          </a:p>
        </p:txBody>
      </p:sp>
    </p:spTree>
    <p:extLst>
      <p:ext uri="{BB962C8B-B14F-4D97-AF65-F5344CB8AC3E}">
        <p14:creationId xmlns:p14="http://schemas.microsoft.com/office/powerpoint/2010/main" val="129222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3256A85-5A69-4D5C-B85B-5BF7B420B4AA}" type="slidenum">
              <a:rPr lang="en-US" smtClean="0"/>
              <a:t>2</a:t>
            </a:fld>
            <a:endParaRPr lang="en-US"/>
          </a:p>
        </p:txBody>
      </p:sp>
    </p:spTree>
    <p:extLst>
      <p:ext uri="{BB962C8B-B14F-4D97-AF65-F5344CB8AC3E}">
        <p14:creationId xmlns:p14="http://schemas.microsoft.com/office/powerpoint/2010/main" val="303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worth the investment in the vocabulary work before moving on in the lesson. This very easily could be a small group activity where group members give feedback on the sentence and synonyms.  The “Represent to Learn” will get better over time.  Be patient and highlight good examples for the class to model and learn.</a:t>
            </a:r>
          </a:p>
        </p:txBody>
      </p:sp>
      <p:sp>
        <p:nvSpPr>
          <p:cNvPr id="4" name="Slide Number Placeholder 3"/>
          <p:cNvSpPr>
            <a:spLocks noGrp="1"/>
          </p:cNvSpPr>
          <p:nvPr>
            <p:ph type="sldNum" sz="quarter" idx="5"/>
          </p:nvPr>
        </p:nvSpPr>
        <p:spPr/>
        <p:txBody>
          <a:bodyPr/>
          <a:lstStyle/>
          <a:p>
            <a:fld id="{93256A85-5A69-4D5C-B85B-5BF7B420B4AA}" type="slidenum">
              <a:rPr lang="en-US" smtClean="0"/>
              <a:t>3</a:t>
            </a:fld>
            <a:endParaRPr lang="en-US"/>
          </a:p>
        </p:txBody>
      </p:sp>
    </p:spTree>
    <p:extLst>
      <p:ext uri="{BB962C8B-B14F-4D97-AF65-F5344CB8AC3E}">
        <p14:creationId xmlns:p14="http://schemas.microsoft.com/office/powerpoint/2010/main" val="37086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Which do you think was more important to the Second Continental Congress, setting up a national government or fighting the war against Great Britain?</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4</a:t>
            </a:fld>
            <a:endParaRPr lang="en-US"/>
          </a:p>
        </p:txBody>
      </p:sp>
    </p:spTree>
    <p:extLst>
      <p:ext uri="{BB962C8B-B14F-4D97-AF65-F5344CB8AC3E}">
        <p14:creationId xmlns:p14="http://schemas.microsoft.com/office/powerpoint/2010/main" val="398791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Why do you think the people feared a strong national government?</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5</a:t>
            </a:fld>
            <a:endParaRPr lang="en-US"/>
          </a:p>
        </p:txBody>
      </p:sp>
    </p:spTree>
    <p:extLst>
      <p:ext uri="{BB962C8B-B14F-4D97-AF65-F5344CB8AC3E}">
        <p14:creationId xmlns:p14="http://schemas.microsoft.com/office/powerpoint/2010/main" val="342304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What does it say about Articles of Confederation that it did not have a true executive?</a:t>
            </a:r>
          </a:p>
        </p:txBody>
      </p:sp>
      <p:sp>
        <p:nvSpPr>
          <p:cNvPr id="4" name="Slide Number Placeholder 3"/>
          <p:cNvSpPr>
            <a:spLocks noGrp="1"/>
          </p:cNvSpPr>
          <p:nvPr>
            <p:ph type="sldNum" sz="quarter" idx="5"/>
          </p:nvPr>
        </p:nvSpPr>
        <p:spPr/>
        <p:txBody>
          <a:bodyPr/>
          <a:lstStyle/>
          <a:p>
            <a:fld id="{93256A85-5A69-4D5C-B85B-5BF7B420B4AA}" type="slidenum">
              <a:rPr lang="en-US" smtClean="0"/>
              <a:t>6</a:t>
            </a:fld>
            <a:endParaRPr lang="en-US"/>
          </a:p>
        </p:txBody>
      </p:sp>
    </p:spTree>
    <p:extLst>
      <p:ext uri="{BB962C8B-B14F-4D97-AF65-F5344CB8AC3E}">
        <p14:creationId xmlns:p14="http://schemas.microsoft.com/office/powerpoint/2010/main" val="383054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Why do you think that the Articles required ALL thirteen states approve any amendment?</a:t>
            </a:r>
          </a:p>
        </p:txBody>
      </p:sp>
      <p:sp>
        <p:nvSpPr>
          <p:cNvPr id="4" name="Slide Number Placeholder 3"/>
          <p:cNvSpPr>
            <a:spLocks noGrp="1"/>
          </p:cNvSpPr>
          <p:nvPr>
            <p:ph type="sldNum" sz="quarter" idx="5"/>
          </p:nvPr>
        </p:nvSpPr>
        <p:spPr/>
        <p:txBody>
          <a:bodyPr/>
          <a:lstStyle/>
          <a:p>
            <a:fld id="{93256A85-5A69-4D5C-B85B-5BF7B420B4AA}" type="slidenum">
              <a:rPr lang="en-US" smtClean="0"/>
              <a:t>7</a:t>
            </a:fld>
            <a:endParaRPr lang="en-US"/>
          </a:p>
        </p:txBody>
      </p:sp>
    </p:spTree>
    <p:extLst>
      <p:ext uri="{BB962C8B-B14F-4D97-AF65-F5344CB8AC3E}">
        <p14:creationId xmlns:p14="http://schemas.microsoft.com/office/powerpoint/2010/main" val="184920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Rhode Island!!!  Amendments had to have all 13 states approve.  </a:t>
            </a:r>
          </a:p>
        </p:txBody>
      </p:sp>
      <p:sp>
        <p:nvSpPr>
          <p:cNvPr id="4" name="Slide Number Placeholder 3"/>
          <p:cNvSpPr>
            <a:spLocks noGrp="1"/>
          </p:cNvSpPr>
          <p:nvPr>
            <p:ph type="sldNum" sz="quarter" idx="5"/>
          </p:nvPr>
        </p:nvSpPr>
        <p:spPr/>
        <p:txBody>
          <a:bodyPr/>
          <a:lstStyle/>
          <a:p>
            <a:fld id="{93256A85-5A69-4D5C-B85B-5BF7B420B4AA}" type="slidenum">
              <a:rPr lang="en-US" smtClean="0"/>
              <a:t>8</a:t>
            </a:fld>
            <a:endParaRPr lang="en-US"/>
          </a:p>
        </p:txBody>
      </p:sp>
    </p:spTree>
    <p:extLst>
      <p:ext uri="{BB962C8B-B14F-4D97-AF65-F5344CB8AC3E}">
        <p14:creationId xmlns:p14="http://schemas.microsoft.com/office/powerpoint/2010/main" val="201966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dirty="0"/>
              <a:t>Why do you think the national government needs to make a peace treaty with another country?</a:t>
            </a:r>
          </a:p>
        </p:txBody>
      </p:sp>
      <p:sp>
        <p:nvSpPr>
          <p:cNvPr id="4" name="Slide Number Placeholder 3"/>
          <p:cNvSpPr>
            <a:spLocks noGrp="1"/>
          </p:cNvSpPr>
          <p:nvPr>
            <p:ph type="sldNum" sz="quarter" idx="5"/>
          </p:nvPr>
        </p:nvSpPr>
        <p:spPr/>
        <p:txBody>
          <a:bodyPr/>
          <a:lstStyle/>
          <a:p>
            <a:fld id="{93256A85-5A69-4D5C-B85B-5BF7B420B4AA}" type="slidenum">
              <a:rPr lang="en-US" smtClean="0"/>
              <a:t>10</a:t>
            </a:fld>
            <a:endParaRPr lang="en-US"/>
          </a:p>
        </p:txBody>
      </p:sp>
    </p:spTree>
    <p:extLst>
      <p:ext uri="{BB962C8B-B14F-4D97-AF65-F5344CB8AC3E}">
        <p14:creationId xmlns:p14="http://schemas.microsoft.com/office/powerpoint/2010/main" val="1355325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A17B54-61BA-45B5-965E-26B480A9C7D3}" type="datetimeFigureOut">
              <a:rPr lang="en-US" smtClean="0"/>
              <a:t>11/16/2023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71E910C-3745-41B8-9465-0D29C626843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7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57734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711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8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03584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75264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4702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34770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22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80117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17B54-61BA-45B5-965E-26B480A9C7D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5106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9351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7B54-61BA-45B5-965E-26B480A9C7D3}"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021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17B54-61BA-45B5-965E-26B480A9C7D3}"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1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7B54-61BA-45B5-965E-26B480A9C7D3}"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032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720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5103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A17B54-61BA-45B5-965E-26B480A9C7D3}" type="datetimeFigureOut">
              <a:rPr lang="en-US" smtClean="0"/>
              <a:t>11/16/2023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71E910C-3745-41B8-9465-0D29C626843A}" type="slidenum">
              <a:rPr lang="en-US" smtClean="0"/>
              <a:t>‹#›</a:t>
            </a:fld>
            <a:endParaRPr lang="en-US"/>
          </a:p>
        </p:txBody>
      </p:sp>
    </p:spTree>
    <p:extLst>
      <p:ext uri="{BB962C8B-B14F-4D97-AF65-F5344CB8AC3E}">
        <p14:creationId xmlns:p14="http://schemas.microsoft.com/office/powerpoint/2010/main" val="31016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9250-1243-1921-BE4D-183A792E0AC0}"/>
              </a:ext>
            </a:extLst>
          </p:cNvPr>
          <p:cNvSpPr>
            <a:spLocks noGrp="1"/>
          </p:cNvSpPr>
          <p:nvPr>
            <p:ph type="ctrTitle"/>
          </p:nvPr>
        </p:nvSpPr>
        <p:spPr>
          <a:xfrm rot="21420000">
            <a:off x="165285" y="254869"/>
            <a:ext cx="10765404" cy="3185600"/>
          </a:xfrm>
        </p:spPr>
        <p:txBody>
          <a:bodyPr>
            <a:normAutofit fontScale="90000"/>
          </a:bodyPr>
          <a:lstStyle/>
          <a:p>
            <a:r>
              <a:rPr lang="en-US" dirty="0"/>
              <a:t>What was the first national government like?</a:t>
            </a:r>
          </a:p>
        </p:txBody>
      </p:sp>
      <p:sp>
        <p:nvSpPr>
          <p:cNvPr id="3" name="Subtitle 2">
            <a:extLst>
              <a:ext uri="{FF2B5EF4-FFF2-40B4-BE49-F238E27FC236}">
                <a16:creationId xmlns:a16="http://schemas.microsoft.com/office/drawing/2014/main" id="{CC35B3E2-A8CE-DDF4-8076-9333A0EE5809}"/>
              </a:ext>
            </a:extLst>
          </p:cNvPr>
          <p:cNvSpPr>
            <a:spLocks noGrp="1"/>
          </p:cNvSpPr>
          <p:nvPr>
            <p:ph type="subTitle" idx="1"/>
          </p:nvPr>
        </p:nvSpPr>
        <p:spPr>
          <a:xfrm rot="21420000">
            <a:off x="990675" y="3505010"/>
            <a:ext cx="9755187" cy="841281"/>
          </a:xfrm>
        </p:spPr>
        <p:txBody>
          <a:bodyPr/>
          <a:lstStyle/>
          <a:p>
            <a:r>
              <a:rPr lang="en-US" sz="4000" dirty="0"/>
              <a:t>Lesson 7</a:t>
            </a:r>
          </a:p>
        </p:txBody>
      </p:sp>
    </p:spTree>
    <p:extLst>
      <p:ext uri="{BB962C8B-B14F-4D97-AF65-F5344CB8AC3E}">
        <p14:creationId xmlns:p14="http://schemas.microsoft.com/office/powerpoint/2010/main" val="24707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was accomplished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pPr marL="0" indent="0">
              <a:buNone/>
            </a:pPr>
            <a:r>
              <a:rPr lang="en-US" sz="4800" cap="small" dirty="0"/>
              <a:t>The Articles did have some successes</a:t>
            </a:r>
            <a:endParaRPr lang="en-US" sz="4400" cap="small" dirty="0"/>
          </a:p>
          <a:p>
            <a:pPr lvl="1"/>
            <a:r>
              <a:rPr lang="en-US" sz="4600" cap="small" dirty="0"/>
              <a:t>Kept the states together during the War for Independence</a:t>
            </a:r>
          </a:p>
          <a:p>
            <a:pPr lvl="1"/>
            <a:r>
              <a:rPr lang="en-US" sz="4600" cap="small" dirty="0"/>
              <a:t>Made the peace treaty with Great Britain</a:t>
            </a:r>
          </a:p>
          <a:p>
            <a:pPr lvl="1"/>
            <a:r>
              <a:rPr lang="en-US" sz="4600" cap="small" dirty="0"/>
              <a:t>Prevented States from conducting its own foreign affairs, treaties, </a:t>
            </a:r>
            <a:r>
              <a:rPr lang="en-US" sz="4600" cap="small"/>
              <a:t>and declarations of war</a:t>
            </a:r>
            <a:endParaRPr lang="en-US" sz="4600" cap="small" dirty="0"/>
          </a:p>
        </p:txBody>
      </p:sp>
    </p:spTree>
    <p:extLst>
      <p:ext uri="{BB962C8B-B14F-4D97-AF65-F5344CB8AC3E}">
        <p14:creationId xmlns:p14="http://schemas.microsoft.com/office/powerpoint/2010/main" val="1828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was accomplished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pPr marL="0" indent="0">
              <a:buNone/>
            </a:pPr>
            <a:r>
              <a:rPr lang="en-US" sz="4800" cap="small" dirty="0"/>
              <a:t>The Articles did have some successes</a:t>
            </a:r>
            <a:endParaRPr lang="en-US" sz="4400" cap="small" dirty="0"/>
          </a:p>
          <a:p>
            <a:pPr lvl="1"/>
            <a:r>
              <a:rPr lang="en-US" sz="4600" cap="small" dirty="0"/>
              <a:t>Passed the Northwest Ordinance in 1787</a:t>
            </a:r>
          </a:p>
          <a:p>
            <a:pPr lvl="1"/>
            <a:r>
              <a:rPr lang="en-US" sz="4600" cap="small" dirty="0"/>
              <a:t>Provided a plan to add new states</a:t>
            </a:r>
          </a:p>
          <a:p>
            <a:pPr lvl="1"/>
            <a:r>
              <a:rPr lang="en-US" sz="4600" cap="small" dirty="0"/>
              <a:t>Allowed for what is now Ohio, Indiana, Illinois, Michigan, Wisconsin and part of Minnesota to organize their own governments</a:t>
            </a:r>
          </a:p>
        </p:txBody>
      </p:sp>
    </p:spTree>
    <p:extLst>
      <p:ext uri="{BB962C8B-B14F-4D97-AF65-F5344CB8AC3E}">
        <p14:creationId xmlns:p14="http://schemas.microsoft.com/office/powerpoint/2010/main" val="421934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was accomplished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a:bodyPr>
          <a:lstStyle/>
          <a:p>
            <a:pPr marL="0" indent="0">
              <a:buNone/>
            </a:pPr>
            <a:r>
              <a:rPr lang="en-US" sz="4800" cap="small" dirty="0"/>
              <a:t>The Articles did have some successes (continued)</a:t>
            </a:r>
            <a:endParaRPr lang="en-US" sz="4400" cap="small" dirty="0"/>
          </a:p>
          <a:p>
            <a:pPr lvl="1"/>
            <a:r>
              <a:rPr lang="en-US" sz="4600" cap="small" dirty="0"/>
              <a:t>When a territory had a large enough population it could join the Union.</a:t>
            </a:r>
          </a:p>
          <a:p>
            <a:pPr lvl="1"/>
            <a:r>
              <a:rPr lang="en-US" sz="4600" cap="small" dirty="0"/>
              <a:t>The new states were EQUALS of the original states</a:t>
            </a:r>
          </a:p>
          <a:p>
            <a:pPr lvl="1"/>
            <a:r>
              <a:rPr lang="en-US" sz="4600" cap="small" dirty="0"/>
              <a:t>The ordinance required public lands for education</a:t>
            </a:r>
          </a:p>
        </p:txBody>
      </p:sp>
    </p:spTree>
    <p:extLst>
      <p:ext uri="{BB962C8B-B14F-4D97-AF65-F5344CB8AC3E}">
        <p14:creationId xmlns:p14="http://schemas.microsoft.com/office/powerpoint/2010/main" val="371530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Autofit/>
          </a:bodyPr>
          <a:lstStyle/>
          <a:p>
            <a:pPr algn="ctr"/>
            <a:r>
              <a:rPr lang="en-US" sz="6600" cap="small" dirty="0"/>
              <a:t>Step 7 – Interactive Lecture Summary</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ctr">
            <a:noAutofit/>
          </a:bodyPr>
          <a:lstStyle/>
          <a:p>
            <a:pPr marL="0" marR="0" indent="0">
              <a:lnSpc>
                <a:spcPct val="107000"/>
              </a:lnSpc>
              <a:spcBef>
                <a:spcPts val="0"/>
              </a:spcBef>
              <a:spcAft>
                <a:spcPts val="800"/>
              </a:spcAft>
              <a:buNone/>
            </a:pPr>
            <a:r>
              <a:rPr lang="en-US" sz="4800" b="1" cap="small" dirty="0">
                <a:effectLst/>
                <a:ea typeface="Calibri" panose="020F0502020204030204" pitchFamily="34" charset="0"/>
                <a:cs typeface="Times New Roman" panose="02020603050405020304" pitchFamily="18" charset="0"/>
              </a:rPr>
              <a:t>Look over your </a:t>
            </a:r>
            <a:r>
              <a:rPr lang="en-US" sz="4800" b="1" cap="small">
                <a:effectLst/>
                <a:ea typeface="Calibri" panose="020F0502020204030204" pitchFamily="34" charset="0"/>
                <a:cs typeface="Times New Roman" panose="02020603050405020304" pitchFamily="18" charset="0"/>
              </a:rPr>
              <a:t>Step 6 </a:t>
            </a:r>
            <a:r>
              <a:rPr lang="en-US" sz="4800" b="1" cap="small" dirty="0">
                <a:effectLst/>
                <a:ea typeface="Calibri" panose="020F0502020204030204" pitchFamily="34" charset="0"/>
                <a:cs typeface="Times New Roman" panose="02020603050405020304" pitchFamily="18" charset="0"/>
              </a:rPr>
              <a:t>lecture slides.  What are the 3 most important accomplishments of the Articles:</a:t>
            </a:r>
            <a:endParaRPr lang="en-US" sz="4800" cap="small" dirty="0">
              <a:effectLs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a:pPr>
            <a:r>
              <a:rPr lang="en-US" sz="3200" b="1" dirty="0">
                <a:effectLst/>
                <a:ea typeface="Calibri" panose="020F0502020204030204" pitchFamily="34" charset="0"/>
                <a:cs typeface="Times New Roman" panose="02020603050405020304" pitchFamily="18" charset="0"/>
              </a:rPr>
              <a:t>________________________________________________</a:t>
            </a:r>
            <a:endParaRPr lang="en-US" sz="3200" dirty="0">
              <a:effectLs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a:pPr>
            <a:r>
              <a:rPr lang="en-US" sz="3200" b="1" dirty="0">
                <a:effectLst/>
                <a:ea typeface="Calibri" panose="020F0502020204030204" pitchFamily="34" charset="0"/>
                <a:cs typeface="Times New Roman" panose="02020603050405020304" pitchFamily="18" charset="0"/>
              </a:rPr>
              <a:t>________________________________________________</a:t>
            </a:r>
            <a:endParaRPr lang="en-US" sz="3200" dirty="0">
              <a:effectLs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a:pPr>
            <a:r>
              <a:rPr lang="en-US" sz="3200" b="1" dirty="0">
                <a:effectLst/>
                <a:ea typeface="Calibri" panose="020F0502020204030204" pitchFamily="34" charset="0"/>
                <a:cs typeface="Times New Roman" panose="02020603050405020304" pitchFamily="18" charset="0"/>
              </a:rPr>
              <a:t>________________________________________________</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41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problems did the national government have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r>
              <a:rPr lang="en-US" sz="4800" cap="small" dirty="0"/>
              <a:t>After the Revolution ended, each state acted as its own country</a:t>
            </a:r>
          </a:p>
          <a:p>
            <a:r>
              <a:rPr lang="en-US" sz="4800" cap="small" dirty="0"/>
              <a:t>People did not think of themselves as Americans; they identified as a citizen of their state</a:t>
            </a:r>
          </a:p>
          <a:p>
            <a:r>
              <a:rPr lang="en-US" sz="4800" cap="small" dirty="0"/>
              <a:t>States did not cooperate with each other to solve problems</a:t>
            </a:r>
            <a:endParaRPr lang="en-US" sz="4600" cap="small" dirty="0"/>
          </a:p>
        </p:txBody>
      </p:sp>
    </p:spTree>
    <p:extLst>
      <p:ext uri="{BB962C8B-B14F-4D97-AF65-F5344CB8AC3E}">
        <p14:creationId xmlns:p14="http://schemas.microsoft.com/office/powerpoint/2010/main" val="133999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problems did the national government have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a:bodyPr>
          <a:lstStyle/>
          <a:p>
            <a:r>
              <a:rPr lang="en-US" sz="4800" cap="small" dirty="0"/>
              <a:t>The Articles government was weak</a:t>
            </a:r>
          </a:p>
          <a:p>
            <a:r>
              <a:rPr lang="en-US" sz="4800" cap="small" dirty="0"/>
              <a:t>The Articles did not unite the states</a:t>
            </a:r>
          </a:p>
          <a:p>
            <a:r>
              <a:rPr lang="en-US" sz="4800" cap="small" dirty="0"/>
              <a:t>It lacked money and the authority to tax</a:t>
            </a:r>
          </a:p>
          <a:p>
            <a:r>
              <a:rPr lang="en-US" sz="4800" cap="small" dirty="0"/>
              <a:t>There were no courts to settle disputes between states</a:t>
            </a:r>
            <a:endParaRPr lang="en-US" sz="4600" cap="small" dirty="0"/>
          </a:p>
        </p:txBody>
      </p:sp>
    </p:spTree>
    <p:extLst>
      <p:ext uri="{BB962C8B-B14F-4D97-AF65-F5344CB8AC3E}">
        <p14:creationId xmlns:p14="http://schemas.microsoft.com/office/powerpoint/2010/main" val="361158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problems did the national government have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Autofit/>
          </a:bodyPr>
          <a:lstStyle/>
          <a:p>
            <a:r>
              <a:rPr lang="en-US" sz="4200" cap="small" dirty="0"/>
              <a:t>By 1786, little trade between states or with other nations</a:t>
            </a:r>
          </a:p>
          <a:p>
            <a:r>
              <a:rPr lang="en-US" sz="4200" cap="small" dirty="0"/>
              <a:t>It was hard for Americans to make a living</a:t>
            </a:r>
          </a:p>
          <a:p>
            <a:r>
              <a:rPr lang="en-US" sz="4200" cap="small" dirty="0"/>
              <a:t>Many businesses were failing</a:t>
            </a:r>
          </a:p>
          <a:p>
            <a:r>
              <a:rPr lang="en-US" sz="4200" cap="small" dirty="0"/>
              <a:t>People were in debt</a:t>
            </a:r>
          </a:p>
          <a:p>
            <a:r>
              <a:rPr lang="en-US" sz="4200" cap="small" dirty="0"/>
              <a:t>Soldiers who had fought in the Revolution still had not been paid</a:t>
            </a:r>
          </a:p>
        </p:txBody>
      </p:sp>
    </p:spTree>
    <p:extLst>
      <p:ext uri="{BB962C8B-B14F-4D97-AF65-F5344CB8AC3E}">
        <p14:creationId xmlns:p14="http://schemas.microsoft.com/office/powerpoint/2010/main" val="95296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pPr algn="ctr"/>
            <a:r>
              <a:rPr lang="en-US" sz="8000" cap="small" dirty="0"/>
              <a:t>Thinking Question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ctr">
            <a:noAutofit/>
          </a:bodyPr>
          <a:lstStyle/>
          <a:p>
            <a:pPr marL="0" indent="0" algn="ctr">
              <a:buNone/>
            </a:pPr>
            <a:r>
              <a:rPr lang="en-US" sz="6600" cap="small" dirty="0"/>
              <a:t>Why do you think the Articles Congress just didn’t amend the Articles constitution to fix the problems?</a:t>
            </a:r>
          </a:p>
        </p:txBody>
      </p:sp>
    </p:spTree>
    <p:extLst>
      <p:ext uri="{BB962C8B-B14F-4D97-AF65-F5344CB8AC3E}">
        <p14:creationId xmlns:p14="http://schemas.microsoft.com/office/powerpoint/2010/main" val="308501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fontScale="90000"/>
          </a:bodyPr>
          <a:lstStyle/>
          <a:p>
            <a:r>
              <a:rPr lang="en-US" cap="small" dirty="0"/>
              <a:t>Shays’ Rebellion: the Catalyst for a New Constitution</a:t>
            </a:r>
          </a:p>
        </p:txBody>
      </p:sp>
      <p:pic>
        <p:nvPicPr>
          <p:cNvPr id="5" name="Content Placeholder 4">
            <a:extLst>
              <a:ext uri="{FF2B5EF4-FFF2-40B4-BE49-F238E27FC236}">
                <a16:creationId xmlns:a16="http://schemas.microsoft.com/office/drawing/2014/main" id="{D06BF64B-3FA3-1A39-EED0-C6FD1B683DDC}"/>
              </a:ext>
            </a:extLst>
          </p:cNvPr>
          <p:cNvPicPr>
            <a:picLocks noGrp="1" noChangeAspect="1"/>
          </p:cNvPicPr>
          <p:nvPr>
            <p:ph sz="quarter" idx="13"/>
          </p:nvPr>
        </p:nvPicPr>
        <p:blipFill rotWithShape="1">
          <a:blip r:embed="rId3"/>
          <a:srcRect l="67995" t="24098" r="17758" b="9321"/>
          <a:stretch/>
        </p:blipFill>
        <p:spPr>
          <a:xfrm>
            <a:off x="33866" y="1270000"/>
            <a:ext cx="3285068" cy="4318000"/>
          </a:xfrm>
          <a:solidFill>
            <a:srgbClr val="F1F1F1"/>
          </a:solidFill>
          <a:ln>
            <a:solidFill>
              <a:schemeClr val="tx1"/>
            </a:solidFill>
          </a:ln>
        </p:spPr>
      </p:pic>
      <p:sp>
        <p:nvSpPr>
          <p:cNvPr id="6" name="Content Placeholder 2">
            <a:extLst>
              <a:ext uri="{FF2B5EF4-FFF2-40B4-BE49-F238E27FC236}">
                <a16:creationId xmlns:a16="http://schemas.microsoft.com/office/drawing/2014/main" id="{C2D1ED34-89E1-09A8-0935-2979237B8572}"/>
              </a:ext>
            </a:extLst>
          </p:cNvPr>
          <p:cNvSpPr txBox="1">
            <a:spLocks/>
          </p:cNvSpPr>
          <p:nvPr/>
        </p:nvSpPr>
        <p:spPr>
          <a:xfrm>
            <a:off x="3454400" y="1134533"/>
            <a:ext cx="8280400" cy="5452533"/>
          </a:xfrm>
          <a:prstGeom prst="rect">
            <a:avLst/>
          </a:prstGeom>
          <a:solidFill>
            <a:srgbClr val="F1F1F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4200" cap="small" dirty="0"/>
              <a:t>Read and complete the bottom of the “Shays’ Rebellion: A Catalyst to the US Constitution”</a:t>
            </a:r>
          </a:p>
        </p:txBody>
      </p:sp>
    </p:spTree>
    <p:extLst>
      <p:ext uri="{BB962C8B-B14F-4D97-AF65-F5344CB8AC3E}">
        <p14:creationId xmlns:p14="http://schemas.microsoft.com/office/powerpoint/2010/main" val="268820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pPr algn="ctr"/>
            <a:r>
              <a:rPr lang="en-US" sz="8000" cap="small" dirty="0"/>
              <a:t>Thinking Question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ctr">
            <a:noAutofit/>
          </a:bodyPr>
          <a:lstStyle/>
          <a:p>
            <a:pPr marL="0" indent="0" algn="ctr">
              <a:buNone/>
            </a:pPr>
            <a:r>
              <a:rPr lang="en-US" sz="6600" cap="small" dirty="0"/>
              <a:t>What parts of our government today would stop a modern-day Shays’ Rebellion? </a:t>
            </a:r>
          </a:p>
        </p:txBody>
      </p:sp>
    </p:spTree>
    <p:extLst>
      <p:ext uri="{BB962C8B-B14F-4D97-AF65-F5344CB8AC3E}">
        <p14:creationId xmlns:p14="http://schemas.microsoft.com/office/powerpoint/2010/main" val="201136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dirty="0"/>
              <a:t>Bell Work –  National responsibilities</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6933" y="1092820"/>
            <a:ext cx="11624939" cy="5460380"/>
          </a:xfrm>
          <a:solidFill>
            <a:schemeClr val="bg1"/>
          </a:solidFill>
        </p:spPr>
        <p:txBody>
          <a:bodyPr>
            <a:normAutofit lnSpcReduction="10000"/>
          </a:bodyPr>
          <a:lstStyle/>
          <a:p>
            <a:pPr>
              <a:lnSpc>
                <a:spcPct val="107000"/>
              </a:lnSpc>
              <a:spcBef>
                <a:spcPts val="0"/>
              </a:spcBef>
              <a:spcAft>
                <a:spcPts val="800"/>
              </a:spcAft>
            </a:pPr>
            <a:r>
              <a:rPr lang="en-US" sz="4800" b="1" cap="small" dirty="0">
                <a:latin typeface="Garamond" panose="02020404030301010803" pitchFamily="18" charset="0"/>
                <a:ea typeface="Calibri" panose="020F0502020204030204" pitchFamily="34" charset="0"/>
                <a:cs typeface="Times New Roman" panose="02020603050405020304" pitchFamily="18" charset="0"/>
              </a:rPr>
              <a:t>Get into small groups of 2 to 4</a:t>
            </a:r>
          </a:p>
          <a:p>
            <a:pPr>
              <a:lnSpc>
                <a:spcPct val="107000"/>
              </a:lnSpc>
              <a:spcBef>
                <a:spcPts val="0"/>
              </a:spcBef>
              <a:spcAft>
                <a:spcPts val="800"/>
              </a:spcAft>
            </a:pPr>
            <a:r>
              <a:rPr lang="en-US" sz="4800" b="1" cap="small" dirty="0">
                <a:latin typeface="Garamond" panose="02020404030301010803" pitchFamily="18" charset="0"/>
                <a:ea typeface="Calibri" panose="020F0502020204030204" pitchFamily="34" charset="0"/>
                <a:cs typeface="Times New Roman" panose="02020603050405020304" pitchFamily="18" charset="0"/>
              </a:rPr>
              <a:t>What responsibilities do you think the National government would have that Local governments would not?</a:t>
            </a:r>
          </a:p>
          <a:p>
            <a:pPr>
              <a:lnSpc>
                <a:spcPct val="107000"/>
              </a:lnSpc>
              <a:spcBef>
                <a:spcPts val="0"/>
              </a:spcBef>
              <a:spcAft>
                <a:spcPts val="800"/>
              </a:spcAft>
            </a:pPr>
            <a:r>
              <a:rPr lang="en-US" sz="4800" b="1" cap="small" dirty="0">
                <a:latin typeface="Garamond" panose="02020404030301010803" pitchFamily="18" charset="0"/>
                <a:ea typeface="Calibri" panose="020F0502020204030204" pitchFamily="34" charset="0"/>
                <a:cs typeface="Times New Roman" panose="02020603050405020304" pitchFamily="18" charset="0"/>
              </a:rPr>
              <a:t>Be prepared to discuss with the whole class</a:t>
            </a:r>
            <a:endParaRPr lang="en-US" sz="4800" b="1" cap="small"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4458-FEBF-D3D5-E61B-453BD41315C9}"/>
              </a:ext>
            </a:extLst>
          </p:cNvPr>
          <p:cNvSpPr>
            <a:spLocks noGrp="1"/>
          </p:cNvSpPr>
          <p:nvPr>
            <p:ph type="title"/>
          </p:nvPr>
        </p:nvSpPr>
        <p:spPr>
          <a:xfrm>
            <a:off x="0" y="0"/>
            <a:ext cx="11082683" cy="1837765"/>
          </a:xfrm>
        </p:spPr>
        <p:txBody>
          <a:bodyPr/>
          <a:lstStyle/>
          <a:p>
            <a:r>
              <a:rPr lang="en-US" dirty="0"/>
              <a:t>Time for vocabulary!!</a:t>
            </a:r>
          </a:p>
        </p:txBody>
      </p:sp>
      <p:graphicFrame>
        <p:nvGraphicFramePr>
          <p:cNvPr id="7" name="Content Placeholder 6">
            <a:extLst>
              <a:ext uri="{FF2B5EF4-FFF2-40B4-BE49-F238E27FC236}">
                <a16:creationId xmlns:a16="http://schemas.microsoft.com/office/drawing/2014/main" id="{AFD7676C-37D5-DE9B-A686-47BA4DD31E51}"/>
              </a:ext>
            </a:extLst>
          </p:cNvPr>
          <p:cNvGraphicFramePr>
            <a:graphicFrameLocks noGrp="1"/>
          </p:cNvGraphicFramePr>
          <p:nvPr>
            <p:ph sz="quarter" idx="13"/>
            <p:extLst>
              <p:ext uri="{D42A27DB-BD31-4B8C-83A1-F6EECF244321}">
                <p14:modId xmlns:p14="http://schemas.microsoft.com/office/powerpoint/2010/main" val="907715368"/>
              </p:ext>
            </p:extLst>
          </p:nvPr>
        </p:nvGraphicFramePr>
        <p:xfrm>
          <a:off x="0" y="1837765"/>
          <a:ext cx="11717867" cy="2700368"/>
        </p:xfrm>
        <a:graphic>
          <a:graphicData uri="http://schemas.openxmlformats.org/drawingml/2006/table">
            <a:tbl>
              <a:tblPr firstRow="1" firstCol="1" bandRow="1">
                <a:tableStyleId>{5C22544A-7EE6-4342-B048-85BDC9FD1C3A}</a:tableStyleId>
              </a:tblPr>
              <a:tblGrid>
                <a:gridCol w="3219970">
                  <a:extLst>
                    <a:ext uri="{9D8B030D-6E8A-4147-A177-3AD203B41FA5}">
                      <a16:colId xmlns:a16="http://schemas.microsoft.com/office/drawing/2014/main" val="1329562714"/>
                    </a:ext>
                  </a:extLst>
                </a:gridCol>
                <a:gridCol w="2842163">
                  <a:extLst>
                    <a:ext uri="{9D8B030D-6E8A-4147-A177-3AD203B41FA5}">
                      <a16:colId xmlns:a16="http://schemas.microsoft.com/office/drawing/2014/main" val="1006731326"/>
                    </a:ext>
                  </a:extLst>
                </a:gridCol>
                <a:gridCol w="3119940">
                  <a:extLst>
                    <a:ext uri="{9D8B030D-6E8A-4147-A177-3AD203B41FA5}">
                      <a16:colId xmlns:a16="http://schemas.microsoft.com/office/drawing/2014/main" val="169101905"/>
                    </a:ext>
                  </a:extLst>
                </a:gridCol>
                <a:gridCol w="2535794">
                  <a:extLst>
                    <a:ext uri="{9D8B030D-6E8A-4147-A177-3AD203B41FA5}">
                      <a16:colId xmlns:a16="http://schemas.microsoft.com/office/drawing/2014/main" val="1506496085"/>
                    </a:ext>
                  </a:extLst>
                </a:gridCol>
              </a:tblGrid>
              <a:tr h="1377802">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Consent</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Consent of the Governed</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Liberty</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Life</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773746194"/>
                  </a:ext>
                </a:extLst>
              </a:tr>
              <a:tr h="1322566">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Natural Rights</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Property</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Social Contract</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State of Nature</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093860397"/>
                  </a:ext>
                </a:extLst>
              </a:tr>
            </a:tbl>
          </a:graphicData>
        </a:graphic>
      </p:graphicFrame>
    </p:spTree>
    <p:extLst>
      <p:ext uri="{BB962C8B-B14F-4D97-AF65-F5344CB8AC3E}">
        <p14:creationId xmlns:p14="http://schemas.microsoft.com/office/powerpoint/2010/main" val="8705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What kind of national government did the founders create under the Articles of Confederation?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fontScale="92500"/>
          </a:bodyPr>
          <a:lstStyle/>
          <a:p>
            <a:pPr marL="0" indent="0">
              <a:buNone/>
            </a:pPr>
            <a:r>
              <a:rPr lang="en-US" sz="4800" cap="small" dirty="0"/>
              <a:t>Second Continental Congress met in Philadelphia in 1775 </a:t>
            </a:r>
          </a:p>
          <a:p>
            <a:r>
              <a:rPr lang="en-US" sz="4400" cap="small" dirty="0"/>
              <a:t>Acted as the first government of the United States</a:t>
            </a:r>
          </a:p>
          <a:p>
            <a:r>
              <a:rPr lang="en-US" sz="4400" cap="small" dirty="0"/>
              <a:t>Created an army and asked George Washington to lead it</a:t>
            </a:r>
          </a:p>
          <a:p>
            <a:r>
              <a:rPr lang="en-US" sz="4400" cap="small" dirty="0"/>
              <a:t>Managed the war against Great Britain</a:t>
            </a:r>
          </a:p>
          <a:p>
            <a:r>
              <a:rPr lang="en-US" sz="4400" cap="small" dirty="0"/>
              <a:t>Approved the Declaration of Independence on July 4, 1776</a:t>
            </a:r>
          </a:p>
          <a:p>
            <a:r>
              <a:rPr lang="en-US" sz="4400" cap="small" dirty="0"/>
              <a:t>Also asked the 13 states to develop a government plan</a:t>
            </a:r>
          </a:p>
        </p:txBody>
      </p:sp>
    </p:spTree>
    <p:extLst>
      <p:ext uri="{BB962C8B-B14F-4D97-AF65-F5344CB8AC3E}">
        <p14:creationId xmlns:p14="http://schemas.microsoft.com/office/powerpoint/2010/main" val="196504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How did the Articles of Confederation organize the first national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pPr marL="0" indent="0">
              <a:buNone/>
            </a:pPr>
            <a:r>
              <a:rPr lang="en-US" sz="4800" cap="small" dirty="0"/>
              <a:t>Congress did develop a plan for a national government called the Articles of Confederation</a:t>
            </a:r>
          </a:p>
          <a:p>
            <a:r>
              <a:rPr lang="en-US" sz="4800" cap="small" dirty="0"/>
              <a:t>Loose confederation of states with equal powers</a:t>
            </a:r>
          </a:p>
          <a:p>
            <a:r>
              <a:rPr lang="en-US" sz="4800" cap="small" dirty="0"/>
              <a:t>The people feared a strong national government</a:t>
            </a:r>
          </a:p>
          <a:p>
            <a:r>
              <a:rPr lang="en-US" sz="4800" cap="small" dirty="0"/>
              <a:t>The people also feared that some states would have more power than other states</a:t>
            </a:r>
            <a:endParaRPr lang="en-US" sz="4400" cap="small" dirty="0"/>
          </a:p>
        </p:txBody>
      </p:sp>
    </p:spTree>
    <p:extLst>
      <p:ext uri="{BB962C8B-B14F-4D97-AF65-F5344CB8AC3E}">
        <p14:creationId xmlns:p14="http://schemas.microsoft.com/office/powerpoint/2010/main" val="20645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How did the Articles of Confederation organize the first national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r>
              <a:rPr lang="en-US" sz="4800" cap="small" dirty="0"/>
              <a:t>Fears influenced the founders who wrote the Articles of Confederation</a:t>
            </a:r>
          </a:p>
          <a:p>
            <a:r>
              <a:rPr lang="en-US" sz="4800" cap="small" dirty="0"/>
              <a:t>Set up a weak national government</a:t>
            </a:r>
            <a:r>
              <a:rPr lang="en-US" sz="4400" cap="small" dirty="0"/>
              <a:t> with very limited powers</a:t>
            </a:r>
          </a:p>
          <a:p>
            <a:pPr lvl="1"/>
            <a:r>
              <a:rPr lang="en-US" sz="4600" cap="small" dirty="0"/>
              <a:t>No National courts</a:t>
            </a:r>
          </a:p>
          <a:p>
            <a:pPr lvl="1"/>
            <a:r>
              <a:rPr lang="en-US" sz="4600" cap="small" dirty="0"/>
              <a:t>No true Executive </a:t>
            </a:r>
          </a:p>
        </p:txBody>
      </p:sp>
    </p:spTree>
    <p:extLst>
      <p:ext uri="{BB962C8B-B14F-4D97-AF65-F5344CB8AC3E}">
        <p14:creationId xmlns:p14="http://schemas.microsoft.com/office/powerpoint/2010/main" val="421692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000" cap="none" dirty="0"/>
              <a:t>How did the Articles of Confederation organize the first national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r>
              <a:rPr lang="en-US" sz="4800" cap="small" dirty="0"/>
              <a:t>Weak national government</a:t>
            </a:r>
            <a:r>
              <a:rPr lang="en-US" sz="4400" cap="small" dirty="0"/>
              <a:t> with very limited powers</a:t>
            </a:r>
          </a:p>
          <a:p>
            <a:pPr lvl="1"/>
            <a:r>
              <a:rPr lang="en-US" sz="4600" cap="small" dirty="0"/>
              <a:t>Congress could not tax the states or its people</a:t>
            </a:r>
          </a:p>
          <a:p>
            <a:pPr lvl="1"/>
            <a:r>
              <a:rPr lang="en-US" sz="4600" cap="small" dirty="0"/>
              <a:t>Congress had to ask for money</a:t>
            </a:r>
          </a:p>
          <a:p>
            <a:pPr lvl="1"/>
            <a:r>
              <a:rPr lang="en-US" sz="4600" cap="small" dirty="0"/>
              <a:t>Each state had one vote; population did not matter</a:t>
            </a:r>
          </a:p>
          <a:p>
            <a:pPr lvl="1"/>
            <a:r>
              <a:rPr lang="en-US" sz="4600" cap="small" dirty="0"/>
              <a:t>Laws required 9 of 13 for approval</a:t>
            </a:r>
          </a:p>
          <a:p>
            <a:pPr lvl="1"/>
            <a:r>
              <a:rPr lang="en-US" sz="4600" cap="small" dirty="0"/>
              <a:t>Amendments required all 13 states approve</a:t>
            </a:r>
          </a:p>
        </p:txBody>
      </p:sp>
    </p:spTree>
    <p:extLst>
      <p:ext uri="{BB962C8B-B14F-4D97-AF65-F5344CB8AC3E}">
        <p14:creationId xmlns:p14="http://schemas.microsoft.com/office/powerpoint/2010/main" val="336644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pPr algn="ctr"/>
            <a:r>
              <a:rPr lang="en-US" sz="8000" cap="small" dirty="0"/>
              <a:t>Thinking Question</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ctr">
            <a:noAutofit/>
          </a:bodyPr>
          <a:lstStyle/>
          <a:p>
            <a:pPr marL="0" marR="0" indent="0" algn="ctr">
              <a:lnSpc>
                <a:spcPct val="107000"/>
              </a:lnSpc>
              <a:spcBef>
                <a:spcPts val="0"/>
              </a:spcBef>
              <a:spcAft>
                <a:spcPts val="800"/>
              </a:spcAft>
              <a:buNone/>
            </a:pPr>
            <a:r>
              <a:rPr lang="en-US" sz="5400" b="1" cap="small" dirty="0">
                <a:solidFill>
                  <a:srgbClr val="B80E0F"/>
                </a:solidFill>
                <a:effectLst/>
                <a:latin typeface="Garamond" panose="02020404030301010803" pitchFamily="18" charset="0"/>
                <a:ea typeface="Calibri" panose="020F0502020204030204" pitchFamily="34" charset="0"/>
                <a:cs typeface="Times New Roman" panose="02020603050405020304" pitchFamily="18" charset="0"/>
              </a:rPr>
              <a:t>Was the people’s fear of a strong national government and lack of a true executive connected? Explain your thoughts either way.</a:t>
            </a:r>
            <a:endParaRPr lang="en-US" sz="5400" cap="small" dirty="0">
              <a:solidFill>
                <a:srgbClr val="B80E0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96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26FA-7993-D185-B7EF-30F0BF4EEBE7}"/>
              </a:ext>
            </a:extLst>
          </p:cNvPr>
          <p:cNvSpPr>
            <a:spLocks noGrp="1"/>
          </p:cNvSpPr>
          <p:nvPr>
            <p:ph type="title"/>
          </p:nvPr>
        </p:nvSpPr>
        <p:spPr>
          <a:xfrm>
            <a:off x="-1" y="0"/>
            <a:ext cx="11667067" cy="1151965"/>
          </a:xfrm>
        </p:spPr>
        <p:txBody>
          <a:bodyPr>
            <a:normAutofit/>
          </a:bodyPr>
          <a:lstStyle/>
          <a:p>
            <a:r>
              <a:rPr lang="en-US" sz="3500" cap="small" dirty="0"/>
              <a:t>Reading 1: “Rogue Island”: Rhode Island: The last state to ratify the Constitution.</a:t>
            </a:r>
          </a:p>
        </p:txBody>
      </p:sp>
      <p:sp>
        <p:nvSpPr>
          <p:cNvPr id="3" name="Content Placeholder 2">
            <a:extLst>
              <a:ext uri="{FF2B5EF4-FFF2-40B4-BE49-F238E27FC236}">
                <a16:creationId xmlns:a16="http://schemas.microsoft.com/office/drawing/2014/main" id="{4CC7A723-A998-33BB-6507-0026F6FECD8E}"/>
              </a:ext>
            </a:extLst>
          </p:cNvPr>
          <p:cNvSpPr>
            <a:spLocks noGrp="1"/>
          </p:cNvSpPr>
          <p:nvPr>
            <p:ph sz="quarter" idx="13"/>
          </p:nvPr>
        </p:nvSpPr>
        <p:spPr>
          <a:xfrm>
            <a:off x="3691467" y="846667"/>
            <a:ext cx="7975599" cy="4651809"/>
          </a:xfrm>
        </p:spPr>
        <p:txBody>
          <a:bodyPr anchor="t">
            <a:normAutofit lnSpcReduction="10000"/>
          </a:bodyPr>
          <a:lstStyle/>
          <a:p>
            <a:pPr marL="0" indent="0">
              <a:buNone/>
            </a:pPr>
            <a:r>
              <a:rPr lang="en-US" sz="4400" cap="small" dirty="0"/>
              <a:t>Read the short history of Rhode Island’s journey to ratify the Constitution. Complete the comprehension questions at the bottom of the page when you are finished .</a:t>
            </a:r>
          </a:p>
        </p:txBody>
      </p:sp>
      <p:pic>
        <p:nvPicPr>
          <p:cNvPr id="5" name="Picture 4">
            <a:extLst>
              <a:ext uri="{FF2B5EF4-FFF2-40B4-BE49-F238E27FC236}">
                <a16:creationId xmlns:a16="http://schemas.microsoft.com/office/drawing/2014/main" id="{A905F733-F13D-BEA0-610C-F0779489E33D}"/>
              </a:ext>
            </a:extLst>
          </p:cNvPr>
          <p:cNvPicPr>
            <a:picLocks noChangeAspect="1"/>
          </p:cNvPicPr>
          <p:nvPr/>
        </p:nvPicPr>
        <p:blipFill rotWithShape="1">
          <a:blip r:embed="rId2"/>
          <a:srcRect l="36389" t="24938" r="35000" b="10370"/>
          <a:stretch/>
        </p:blipFill>
        <p:spPr>
          <a:xfrm>
            <a:off x="50799" y="1185832"/>
            <a:ext cx="3488268" cy="4436534"/>
          </a:xfrm>
          <a:prstGeom prst="rect">
            <a:avLst/>
          </a:prstGeom>
          <a:ln>
            <a:solidFill>
              <a:schemeClr val="tx1"/>
            </a:solidFill>
          </a:ln>
        </p:spPr>
      </p:pic>
    </p:spTree>
    <p:extLst>
      <p:ext uri="{BB962C8B-B14F-4D97-AF65-F5344CB8AC3E}">
        <p14:creationId xmlns:p14="http://schemas.microsoft.com/office/powerpoint/2010/main" val="19801291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4218</TotalTime>
  <Words>1085</Words>
  <Application>Microsoft Office PowerPoint</Application>
  <PresentationFormat>Widescreen</PresentationFormat>
  <Paragraphs>139</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Impact</vt:lpstr>
      <vt:lpstr>Main Event</vt:lpstr>
      <vt:lpstr>What was the first national government like?</vt:lpstr>
      <vt:lpstr>Bell Work –  National responsibilities</vt:lpstr>
      <vt:lpstr>Time for vocabulary!!</vt:lpstr>
      <vt:lpstr>What kind of national government did the founders create under the Articles of Confederation?</vt:lpstr>
      <vt:lpstr>How did the Articles of Confederation organize the first national government?</vt:lpstr>
      <vt:lpstr>How did the Articles of Confederation organize the first national government?</vt:lpstr>
      <vt:lpstr>How did the Articles of Confederation organize the first national government?</vt:lpstr>
      <vt:lpstr>Thinking Question</vt:lpstr>
      <vt:lpstr>Reading 1: “Rogue Island”: Rhode Island: The last state to ratify the Constitution.</vt:lpstr>
      <vt:lpstr>What was accomplished under the Articles of Confederation?</vt:lpstr>
      <vt:lpstr>What was accomplished under the Articles of Confederation?</vt:lpstr>
      <vt:lpstr>What was accomplished under the Articles of Confederation?</vt:lpstr>
      <vt:lpstr>Step 7 – Interactive Lecture Summary</vt:lpstr>
      <vt:lpstr>What problems did the national government have under the Articles of Confederation?</vt:lpstr>
      <vt:lpstr>What problems did the national government have under the Articles of Confederation?</vt:lpstr>
      <vt:lpstr>What problems did the national government have under the Articles of Confederation?</vt:lpstr>
      <vt:lpstr>Thinking Question</vt:lpstr>
      <vt:lpstr>Shays’ Rebellion: the Catalyst for a New Constitution</vt:lpstr>
      <vt:lpstr>Thinking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first state governments like?</dc:title>
  <dc:creator>Michael Fassold</dc:creator>
  <cp:lastModifiedBy>John Althardt</cp:lastModifiedBy>
  <cp:revision>28</cp:revision>
  <cp:lastPrinted>2023-07-21T13:53:10Z</cp:lastPrinted>
  <dcterms:created xsi:type="dcterms:W3CDTF">2023-07-18T18:11:38Z</dcterms:created>
  <dcterms:modified xsi:type="dcterms:W3CDTF">2023-11-16T19:29:59Z</dcterms:modified>
</cp:coreProperties>
</file>