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3"/>
  </p:notesMasterIdLst>
  <p:sldIdLst>
    <p:sldId id="256" r:id="rId2"/>
    <p:sldId id="257" r:id="rId3"/>
    <p:sldId id="272" r:id="rId4"/>
    <p:sldId id="273" r:id="rId5"/>
    <p:sldId id="271" r:id="rId6"/>
    <p:sldId id="259" r:id="rId7"/>
    <p:sldId id="274" r:id="rId8"/>
    <p:sldId id="275" r:id="rId9"/>
    <p:sldId id="276" r:id="rId10"/>
    <p:sldId id="277" r:id="rId11"/>
    <p:sldId id="278" r:id="rId12"/>
  </p:sldIdLst>
  <p:sldSz cx="12192000" cy="6858000"/>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1F1F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4" autoAdjust="0"/>
    <p:restoredTop sz="66615" autoAdjust="0"/>
  </p:normalViewPr>
  <p:slideViewPr>
    <p:cSldViewPr snapToGrid="0">
      <p:cViewPr varScale="1">
        <p:scale>
          <a:sx n="36" d="100"/>
          <a:sy n="36" d="100"/>
        </p:scale>
        <p:origin x="891" y="1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EE0D53D8-91AB-4C59-B350-22186980658C}" type="datetimeFigureOut">
              <a:rPr lang="en-US" smtClean="0"/>
              <a:t>11/19/2023</a:t>
            </a:fld>
            <a:endParaRPr lang="en-US"/>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93256A85-5A69-4D5C-B85B-5BF7B420B4AA}" type="slidenum">
              <a:rPr lang="en-US" smtClean="0"/>
              <a:t>‹#›</a:t>
            </a:fld>
            <a:endParaRPr lang="en-US"/>
          </a:p>
        </p:txBody>
      </p:sp>
    </p:spTree>
    <p:extLst>
      <p:ext uri="{BB962C8B-B14F-4D97-AF65-F5344CB8AC3E}">
        <p14:creationId xmlns:p14="http://schemas.microsoft.com/office/powerpoint/2010/main" val="3426410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3256A85-5A69-4D5C-B85B-5BF7B420B4AA}" type="slidenum">
              <a:rPr lang="en-US" smtClean="0"/>
              <a:t>1</a:t>
            </a:fld>
            <a:endParaRPr lang="en-US"/>
          </a:p>
        </p:txBody>
      </p:sp>
    </p:spTree>
    <p:extLst>
      <p:ext uri="{BB962C8B-B14F-4D97-AF65-F5344CB8AC3E}">
        <p14:creationId xmlns:p14="http://schemas.microsoft.com/office/powerpoint/2010/main" val="5364102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3256A85-5A69-4D5C-B85B-5BF7B420B4AA}" type="slidenum">
              <a:rPr lang="en-US" smtClean="0"/>
              <a:t>10</a:t>
            </a:fld>
            <a:endParaRPr lang="en-US"/>
          </a:p>
        </p:txBody>
      </p:sp>
    </p:spTree>
    <p:extLst>
      <p:ext uri="{BB962C8B-B14F-4D97-AF65-F5344CB8AC3E}">
        <p14:creationId xmlns:p14="http://schemas.microsoft.com/office/powerpoint/2010/main" val="31812546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a:t>
            </a:r>
            <a:endParaRPr lang="en-US" dirty="0"/>
          </a:p>
        </p:txBody>
      </p:sp>
      <p:sp>
        <p:nvSpPr>
          <p:cNvPr id="4" name="Slide Number Placeholder 3"/>
          <p:cNvSpPr>
            <a:spLocks noGrp="1"/>
          </p:cNvSpPr>
          <p:nvPr>
            <p:ph type="sldNum" sz="quarter" idx="5"/>
          </p:nvPr>
        </p:nvSpPr>
        <p:spPr/>
        <p:txBody>
          <a:bodyPr/>
          <a:lstStyle/>
          <a:p>
            <a:fld id="{93256A85-5A69-4D5C-B85B-5BF7B420B4AA}" type="slidenum">
              <a:rPr lang="en-US" smtClean="0"/>
              <a:t>11</a:t>
            </a:fld>
            <a:endParaRPr lang="en-US"/>
          </a:p>
        </p:txBody>
      </p:sp>
    </p:spTree>
    <p:extLst>
      <p:ext uri="{BB962C8B-B14F-4D97-AF65-F5344CB8AC3E}">
        <p14:creationId xmlns:p14="http://schemas.microsoft.com/office/powerpoint/2010/main" val="20663955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5"/>
          </p:nvPr>
        </p:nvSpPr>
        <p:spPr/>
        <p:txBody>
          <a:bodyPr/>
          <a:lstStyle/>
          <a:p>
            <a:fld id="{93256A85-5A69-4D5C-B85B-5BF7B420B4AA}" type="slidenum">
              <a:rPr lang="en-US" smtClean="0"/>
              <a:t>2</a:t>
            </a:fld>
            <a:endParaRPr lang="en-US"/>
          </a:p>
        </p:txBody>
      </p:sp>
    </p:spTree>
    <p:extLst>
      <p:ext uri="{BB962C8B-B14F-4D97-AF65-F5344CB8AC3E}">
        <p14:creationId xmlns:p14="http://schemas.microsoft.com/office/powerpoint/2010/main" val="3037947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5"/>
          </p:nvPr>
        </p:nvSpPr>
        <p:spPr/>
        <p:txBody>
          <a:bodyPr/>
          <a:lstStyle/>
          <a:p>
            <a:fld id="{93256A85-5A69-4D5C-B85B-5BF7B420B4AA}" type="slidenum">
              <a:rPr lang="en-US" smtClean="0"/>
              <a:t>3</a:t>
            </a:fld>
            <a:endParaRPr lang="en-US"/>
          </a:p>
        </p:txBody>
      </p:sp>
    </p:spTree>
    <p:extLst>
      <p:ext uri="{BB962C8B-B14F-4D97-AF65-F5344CB8AC3E}">
        <p14:creationId xmlns:p14="http://schemas.microsoft.com/office/powerpoint/2010/main" val="40504432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5"/>
          </p:nvPr>
        </p:nvSpPr>
        <p:spPr/>
        <p:txBody>
          <a:bodyPr/>
          <a:lstStyle/>
          <a:p>
            <a:fld id="{93256A85-5A69-4D5C-B85B-5BF7B420B4AA}" type="slidenum">
              <a:rPr lang="en-US" smtClean="0"/>
              <a:t>4</a:t>
            </a:fld>
            <a:endParaRPr lang="en-US"/>
          </a:p>
        </p:txBody>
      </p:sp>
    </p:spTree>
    <p:extLst>
      <p:ext uri="{BB962C8B-B14F-4D97-AF65-F5344CB8AC3E}">
        <p14:creationId xmlns:p14="http://schemas.microsoft.com/office/powerpoint/2010/main" val="30258804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will be worth the investment in the vocabulary work before moving on in the lesson. This very easily could be a small group activity where group members give feedback on the sentence and synonyms.  The “Represent to Learn” will get better over time.  Be patient and highlight good examples for the class to model and learn.</a:t>
            </a:r>
          </a:p>
        </p:txBody>
      </p:sp>
      <p:sp>
        <p:nvSpPr>
          <p:cNvPr id="4" name="Slide Number Placeholder 3"/>
          <p:cNvSpPr>
            <a:spLocks noGrp="1"/>
          </p:cNvSpPr>
          <p:nvPr>
            <p:ph type="sldNum" sz="quarter" idx="5"/>
          </p:nvPr>
        </p:nvSpPr>
        <p:spPr/>
        <p:txBody>
          <a:bodyPr/>
          <a:lstStyle/>
          <a:p>
            <a:fld id="{93256A85-5A69-4D5C-B85B-5BF7B420B4AA}" type="slidenum">
              <a:rPr lang="en-US" smtClean="0"/>
              <a:t>5</a:t>
            </a:fld>
            <a:endParaRPr lang="en-US"/>
          </a:p>
        </p:txBody>
      </p:sp>
    </p:spTree>
    <p:extLst>
      <p:ext uri="{BB962C8B-B14F-4D97-AF65-F5344CB8AC3E}">
        <p14:creationId xmlns:p14="http://schemas.microsoft.com/office/powerpoint/2010/main" val="37086988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Interactive Lecture Prompt:</a:t>
            </a:r>
          </a:p>
          <a:p>
            <a:endParaRPr lang="en-US" dirty="0"/>
          </a:p>
          <a:p>
            <a:r>
              <a:rPr lang="en-US" sz="1900" b="1" dirty="0">
                <a:latin typeface="Garamond" panose="02020404030301010803" pitchFamily="18" charset="0"/>
                <a:ea typeface="Calibri" panose="020F0502020204030204" pitchFamily="34" charset="0"/>
                <a:cs typeface="Times New Roman" panose="02020603050405020304" pitchFamily="18" charset="0"/>
              </a:rPr>
              <a:t>Why do you Congress is divided into two houses instead of having one house like in the Articles of Confederation?</a:t>
            </a:r>
            <a:endParaRPr lang="en-US" dirty="0"/>
          </a:p>
        </p:txBody>
      </p:sp>
      <p:sp>
        <p:nvSpPr>
          <p:cNvPr id="4" name="Slide Number Placeholder 3"/>
          <p:cNvSpPr>
            <a:spLocks noGrp="1"/>
          </p:cNvSpPr>
          <p:nvPr>
            <p:ph type="sldNum" sz="quarter" idx="5"/>
          </p:nvPr>
        </p:nvSpPr>
        <p:spPr/>
        <p:txBody>
          <a:bodyPr/>
          <a:lstStyle/>
          <a:p>
            <a:fld id="{93256A85-5A69-4D5C-B85B-5BF7B420B4AA}" type="slidenum">
              <a:rPr lang="en-US" smtClean="0"/>
              <a:t>6</a:t>
            </a:fld>
            <a:endParaRPr lang="en-US"/>
          </a:p>
        </p:txBody>
      </p:sp>
    </p:spTree>
    <p:extLst>
      <p:ext uri="{BB962C8B-B14F-4D97-AF65-F5344CB8AC3E}">
        <p14:creationId xmlns:p14="http://schemas.microsoft.com/office/powerpoint/2010/main" val="39879126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Interactive Lecture Prompt:</a:t>
            </a:r>
          </a:p>
          <a:p>
            <a:endParaRPr lang="en-US" dirty="0"/>
          </a:p>
          <a:p>
            <a:r>
              <a:rPr lang="en-US" sz="1900" b="1" dirty="0">
                <a:latin typeface="Garamond" panose="02020404030301010803" pitchFamily="18" charset="0"/>
                <a:ea typeface="Calibri" panose="020F0502020204030204" pitchFamily="34" charset="0"/>
                <a:cs typeface="Times New Roman" panose="02020603050405020304" pitchFamily="18" charset="0"/>
              </a:rPr>
              <a:t>Why do you think that as governments increase power that they may stop working for the Common Good?</a:t>
            </a:r>
            <a:endParaRPr lang="en-US" dirty="0"/>
          </a:p>
        </p:txBody>
      </p:sp>
      <p:sp>
        <p:nvSpPr>
          <p:cNvPr id="4" name="Slide Number Placeholder 3"/>
          <p:cNvSpPr>
            <a:spLocks noGrp="1"/>
          </p:cNvSpPr>
          <p:nvPr>
            <p:ph type="sldNum" sz="quarter" idx="5"/>
          </p:nvPr>
        </p:nvSpPr>
        <p:spPr/>
        <p:txBody>
          <a:bodyPr/>
          <a:lstStyle/>
          <a:p>
            <a:fld id="{93256A85-5A69-4D5C-B85B-5BF7B420B4AA}" type="slidenum">
              <a:rPr lang="en-US" smtClean="0"/>
              <a:t>7</a:t>
            </a:fld>
            <a:endParaRPr lang="en-US"/>
          </a:p>
        </p:txBody>
      </p:sp>
    </p:spTree>
    <p:extLst>
      <p:ext uri="{BB962C8B-B14F-4D97-AF65-F5344CB8AC3E}">
        <p14:creationId xmlns:p14="http://schemas.microsoft.com/office/powerpoint/2010/main" val="8290727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Interactive Lecture Prompt:</a:t>
            </a:r>
          </a:p>
          <a:p>
            <a:endParaRPr lang="en-US" dirty="0"/>
          </a:p>
          <a:p>
            <a:r>
              <a:rPr lang="en-US" sz="1900" b="1" dirty="0">
                <a:latin typeface="Garamond" panose="02020404030301010803" pitchFamily="18" charset="0"/>
                <a:ea typeface="Calibri" panose="020F0502020204030204" pitchFamily="34" charset="0"/>
                <a:cs typeface="Times New Roman" panose="02020603050405020304" pitchFamily="18" charset="0"/>
              </a:rPr>
              <a:t>Which government do you think you think the Framers feared the most becoming too powerful?</a:t>
            </a:r>
            <a:endParaRPr lang="en-US" dirty="0"/>
          </a:p>
        </p:txBody>
      </p:sp>
      <p:sp>
        <p:nvSpPr>
          <p:cNvPr id="4" name="Slide Number Placeholder 3"/>
          <p:cNvSpPr>
            <a:spLocks noGrp="1"/>
          </p:cNvSpPr>
          <p:nvPr>
            <p:ph type="sldNum" sz="quarter" idx="5"/>
          </p:nvPr>
        </p:nvSpPr>
        <p:spPr/>
        <p:txBody>
          <a:bodyPr/>
          <a:lstStyle/>
          <a:p>
            <a:fld id="{93256A85-5A69-4D5C-B85B-5BF7B420B4AA}" type="slidenum">
              <a:rPr lang="en-US" smtClean="0"/>
              <a:t>8</a:t>
            </a:fld>
            <a:endParaRPr lang="en-US"/>
          </a:p>
        </p:txBody>
      </p:sp>
    </p:spTree>
    <p:extLst>
      <p:ext uri="{BB962C8B-B14F-4D97-AF65-F5344CB8AC3E}">
        <p14:creationId xmlns:p14="http://schemas.microsoft.com/office/powerpoint/2010/main" val="4167732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Interactive Lecture Prompt:</a:t>
            </a:r>
          </a:p>
          <a:p>
            <a:endParaRPr lang="en-US" dirty="0"/>
          </a:p>
          <a:p>
            <a:r>
              <a:rPr lang="en-US" sz="1900" b="1" dirty="0">
                <a:latin typeface="Garamond" panose="02020404030301010803" pitchFamily="18" charset="0"/>
                <a:ea typeface="Calibri" panose="020F0502020204030204" pitchFamily="34" charset="0"/>
                <a:cs typeface="Times New Roman" panose="02020603050405020304" pitchFamily="18" charset="0"/>
              </a:rPr>
              <a:t>Are there times when one branch needs to become more powerful for the sake of the country?</a:t>
            </a:r>
            <a:endParaRPr lang="en-US" dirty="0"/>
          </a:p>
        </p:txBody>
      </p:sp>
      <p:sp>
        <p:nvSpPr>
          <p:cNvPr id="4" name="Slide Number Placeholder 3"/>
          <p:cNvSpPr>
            <a:spLocks noGrp="1"/>
          </p:cNvSpPr>
          <p:nvPr>
            <p:ph type="sldNum" sz="quarter" idx="5"/>
          </p:nvPr>
        </p:nvSpPr>
        <p:spPr/>
        <p:txBody>
          <a:bodyPr/>
          <a:lstStyle/>
          <a:p>
            <a:fld id="{93256A85-5A69-4D5C-B85B-5BF7B420B4AA}" type="slidenum">
              <a:rPr lang="en-US" smtClean="0"/>
              <a:t>9</a:t>
            </a:fld>
            <a:endParaRPr lang="en-US"/>
          </a:p>
        </p:txBody>
      </p:sp>
    </p:spTree>
    <p:extLst>
      <p:ext uri="{BB962C8B-B14F-4D97-AF65-F5344CB8AC3E}">
        <p14:creationId xmlns:p14="http://schemas.microsoft.com/office/powerpoint/2010/main" val="339654952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2" name="Freeform 11"/>
          <p:cNvSpPr/>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6" name="Freeform 25"/>
          <p:cNvSpPr/>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891201" y="662656"/>
            <a:ext cx="9755187" cy="2766528"/>
          </a:xfrm>
        </p:spPr>
        <p:txBody>
          <a:bodyPr anchor="b">
            <a:normAutofit/>
          </a:bodyPr>
          <a:lstStyle>
            <a:lvl1pPr algn="r">
              <a:defRPr sz="8000"/>
            </a:lvl1pPr>
          </a:lstStyle>
          <a:p>
            <a:r>
              <a:rPr lang="en-US"/>
              <a:t>Click to edit Master title style</a:t>
            </a:r>
            <a:endParaRPr lang="en-US" dirty="0"/>
          </a:p>
        </p:txBody>
      </p:sp>
      <p:sp>
        <p:nvSpPr>
          <p:cNvPr id="3" name="Subtitle 2"/>
          <p:cNvSpPr>
            <a:spLocks noGrp="1"/>
          </p:cNvSpPr>
          <p:nvPr>
            <p:ph type="subTitle" idx="1"/>
          </p:nvPr>
        </p:nvSpPr>
        <p:spPr>
          <a:xfrm rot="21420000">
            <a:off x="983062" y="3505209"/>
            <a:ext cx="9755187" cy="550333"/>
          </a:xfrm>
        </p:spPr>
        <p:txBody>
          <a:bodyPr anchor="t">
            <a:noAutofit/>
          </a:bodyPr>
          <a:lstStyle>
            <a:lvl1pPr marL="0" indent="0" algn="r">
              <a:buNone/>
              <a:defRPr sz="28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rot="21420000">
            <a:off x="4948541" y="4578463"/>
            <a:ext cx="6143653" cy="1163112"/>
          </a:xfrm>
        </p:spPr>
        <p:txBody>
          <a:bodyPr/>
          <a:lstStyle>
            <a:lvl1pPr algn="ctr">
              <a:defRPr sz="5400">
                <a:solidFill>
                  <a:schemeClr val="accent1">
                    <a:lumMod val="50000"/>
                  </a:schemeClr>
                </a:solidFill>
              </a:defRPr>
            </a:lvl1pPr>
          </a:lstStyle>
          <a:p>
            <a:fld id="{BDA17B54-61BA-45B5-965E-26B480A9C7D3}" type="datetimeFigureOut">
              <a:rPr lang="en-US" smtClean="0"/>
              <a:t>11/19/2023</a:t>
            </a:fld>
            <a:endParaRPr lang="en-US"/>
          </a:p>
        </p:txBody>
      </p:sp>
      <p:sp>
        <p:nvSpPr>
          <p:cNvPr id="5" name="Footer Placeholder 4"/>
          <p:cNvSpPr>
            <a:spLocks noGrp="1"/>
          </p:cNvSpPr>
          <p:nvPr>
            <p:ph type="ftr" sz="quarter" idx="11"/>
          </p:nvPr>
        </p:nvSpPr>
        <p:spPr>
          <a:xfrm rot="21420000">
            <a:off x="-5560" y="4883024"/>
            <a:ext cx="4047239" cy="1195538"/>
          </a:xfrm>
        </p:spPr>
        <p:txBody>
          <a:bodyPr vert="horz" lIns="91440" tIns="45720" rIns="91440" bIns="45720" rtlCol="0" anchor="ctr"/>
          <a:lstStyle>
            <a:lvl1pPr algn="r">
              <a:defRPr lang="en-US" sz="5400" dirty="0"/>
            </a:lvl1pPr>
          </a:lstStyle>
          <a:p>
            <a:endParaRPr lang="en-US"/>
          </a:p>
        </p:txBody>
      </p:sp>
      <p:sp>
        <p:nvSpPr>
          <p:cNvPr id="6" name="Slide Number Placeholder 5"/>
          <p:cNvSpPr>
            <a:spLocks noGrp="1"/>
          </p:cNvSpPr>
          <p:nvPr>
            <p:ph type="sldNum" sz="quarter" idx="12"/>
          </p:nvPr>
        </p:nvSpPr>
        <p:spPr>
          <a:xfrm rot="21420000">
            <a:off x="9851758" y="3832648"/>
            <a:ext cx="907186" cy="498470"/>
          </a:xfrm>
        </p:spPr>
        <p:txBody>
          <a:bodyPr/>
          <a:lstStyle>
            <a:lvl1pPr>
              <a:defRPr sz="2400">
                <a:solidFill>
                  <a:schemeClr val="tx1">
                    <a:lumMod val="75000"/>
                    <a:lumOff val="25000"/>
                  </a:schemeClr>
                </a:solidFill>
              </a:defRPr>
            </a:lvl1pPr>
          </a:lstStyle>
          <a:p>
            <a:fld id="{271E910C-3745-41B8-9465-0D29C626843A}" type="slidenum">
              <a:rPr lang="en-US" smtClean="0"/>
              <a:t>‹#›</a:t>
            </a:fld>
            <a:endParaRPr lang="en-US"/>
          </a:p>
        </p:txBody>
      </p:sp>
      <p:sp>
        <p:nvSpPr>
          <p:cNvPr id="25" name="5-Point Star 24"/>
          <p:cNvSpPr/>
          <p:nvPr/>
        </p:nvSpPr>
        <p:spPr>
          <a:xfrm rot="21420000">
            <a:off x="4221385" y="5111356"/>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2007701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4106333"/>
            <a:ext cx="10394708" cy="58884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5801" y="685799"/>
            <a:ext cx="10392513"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780" y="4702923"/>
            <a:ext cx="10394728"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DA17B54-61BA-45B5-965E-26B480A9C7D3}" type="datetimeFigureOut">
              <a:rPr lang="en-US" smtClean="0"/>
              <a:t>11/19/2023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1E910C-3745-41B8-9465-0D29C626843A}" type="slidenum">
              <a:rPr lang="en-US" smtClean="0"/>
              <a:t>‹#›</a:t>
            </a:fld>
            <a:endParaRPr lang="en-US"/>
          </a:p>
        </p:txBody>
      </p:sp>
    </p:spTree>
    <p:extLst>
      <p:ext uri="{BB962C8B-B14F-4D97-AF65-F5344CB8AC3E}">
        <p14:creationId xmlns:p14="http://schemas.microsoft.com/office/powerpoint/2010/main" val="15773476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6902" cy="3194903"/>
          </a:xfrm>
        </p:spPr>
        <p:txBody>
          <a:bodyPr anchor="ctr">
            <a:normAutofit/>
          </a:bodyPr>
          <a:lstStyle>
            <a:lvl1pPr algn="ctr">
              <a:defRPr sz="4800"/>
            </a:lvl1pPr>
          </a:lstStyle>
          <a:p>
            <a:r>
              <a:rPr lang="en-US"/>
              <a:t>Click to edit Master title style</a:t>
            </a:r>
            <a:endParaRPr lang="en-US" dirty="0"/>
          </a:p>
        </p:txBody>
      </p:sp>
      <p:sp>
        <p:nvSpPr>
          <p:cNvPr id="4" name="Text Placeholder 3"/>
          <p:cNvSpPr>
            <a:spLocks noGrp="1"/>
          </p:cNvSpPr>
          <p:nvPr>
            <p:ph type="body" sz="half" idx="2"/>
          </p:nvPr>
        </p:nvSpPr>
        <p:spPr>
          <a:xfrm>
            <a:off x="685779" y="4106333"/>
            <a:ext cx="10394729"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DA17B54-61BA-45B5-965E-26B480A9C7D3}" type="datetimeFigureOut">
              <a:rPr lang="en-US" smtClean="0"/>
              <a:t>11/19/2023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1E910C-3745-41B8-9465-0D29C626843A}" type="slidenum">
              <a:rPr lang="en-US" smtClean="0"/>
              <a:t>‹#›</a:t>
            </a:fld>
            <a:endParaRPr lang="en-US"/>
          </a:p>
        </p:txBody>
      </p:sp>
    </p:spTree>
    <p:extLst>
      <p:ext uri="{BB962C8B-B14F-4D97-AF65-F5344CB8AC3E}">
        <p14:creationId xmlns:p14="http://schemas.microsoft.com/office/powerpoint/2010/main" val="17119844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21732" y="685800"/>
            <a:ext cx="9525020" cy="2916704"/>
          </a:xfrm>
        </p:spPr>
        <p:txBody>
          <a:bodyPr anchor="ctr">
            <a:normAutofit/>
          </a:bodyPr>
          <a:lstStyle>
            <a:lvl1pPr algn="ctr">
              <a:defRPr sz="4800"/>
            </a:lvl1pPr>
          </a:lstStyle>
          <a:p>
            <a:r>
              <a:rPr lang="en-US"/>
              <a:t>Click to edit Master title style</a:t>
            </a:r>
            <a:endParaRPr lang="en-US" dirty="0"/>
          </a:p>
        </p:txBody>
      </p:sp>
      <p:sp>
        <p:nvSpPr>
          <p:cNvPr id="12" name="Text Placeholder 3"/>
          <p:cNvSpPr>
            <a:spLocks noGrp="1"/>
          </p:cNvSpPr>
          <p:nvPr>
            <p:ph type="body" sz="half" idx="13"/>
          </p:nvPr>
        </p:nvSpPr>
        <p:spPr>
          <a:xfrm>
            <a:off x="1550264" y="3610032"/>
            <a:ext cx="8667956"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5801" y="4106334"/>
            <a:ext cx="1039688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DA17B54-61BA-45B5-965E-26B480A9C7D3}" type="datetimeFigureOut">
              <a:rPr lang="en-US" smtClean="0"/>
              <a:t>11/19/2023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1E910C-3745-41B8-9465-0D29C626843A}" type="slidenum">
              <a:rPr lang="en-US" smtClean="0"/>
              <a:t>‹#›</a:t>
            </a:fld>
            <a:endParaRPr lang="en-US"/>
          </a:p>
        </p:txBody>
      </p:sp>
      <p:sp>
        <p:nvSpPr>
          <p:cNvPr id="13" name="TextBox 12"/>
          <p:cNvSpPr txBox="1"/>
          <p:nvPr/>
        </p:nvSpPr>
        <p:spPr>
          <a:xfrm>
            <a:off x="685801" y="89262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473083" y="292282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3248167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800" y="1723854"/>
            <a:ext cx="10394707" cy="2511835"/>
          </a:xfrm>
        </p:spPr>
        <p:txBody>
          <a:bodyPr anchor="b">
            <a:normAutofit/>
          </a:bodyPr>
          <a:lstStyle>
            <a:lvl1pPr algn="l">
              <a:defRPr sz="4800"/>
            </a:lvl1pPr>
          </a:lstStyle>
          <a:p>
            <a:r>
              <a:rPr lang="en-US"/>
              <a:t>Click to edit Master title style</a:t>
            </a:r>
            <a:endParaRPr lang="en-US" dirty="0"/>
          </a:p>
        </p:txBody>
      </p:sp>
      <p:sp>
        <p:nvSpPr>
          <p:cNvPr id="4" name="Text Placeholder 3"/>
          <p:cNvSpPr>
            <a:spLocks noGrp="1"/>
          </p:cNvSpPr>
          <p:nvPr>
            <p:ph type="body" sz="half" idx="2"/>
          </p:nvPr>
        </p:nvSpPr>
        <p:spPr>
          <a:xfrm>
            <a:off x="685800" y="4247468"/>
            <a:ext cx="10394707"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DA17B54-61BA-45B5-965E-26B480A9C7D3}" type="datetimeFigureOut">
              <a:rPr lang="en-US" smtClean="0"/>
              <a:t>11/19/2023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1E910C-3745-41B8-9465-0D29C626843A}" type="slidenum">
              <a:rPr lang="en-US" smtClean="0"/>
              <a:t>‹#›</a:t>
            </a:fld>
            <a:endParaRPr lang="en-US"/>
          </a:p>
        </p:txBody>
      </p:sp>
    </p:spTree>
    <p:extLst>
      <p:ext uri="{BB962C8B-B14F-4D97-AF65-F5344CB8AC3E}">
        <p14:creationId xmlns:p14="http://schemas.microsoft.com/office/powerpoint/2010/main" val="10358429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802" y="685800"/>
            <a:ext cx="10394706" cy="1151965"/>
          </a:xfrm>
        </p:spPr>
        <p:txBody>
          <a:bodyPr/>
          <a:lstStyle>
            <a:lvl1pPr algn="ctr">
              <a:defRPr/>
            </a:lvl1pPr>
          </a:lstStyle>
          <a:p>
            <a:r>
              <a:rPr lang="en-US"/>
              <a:t>Click to edit Master title style</a:t>
            </a:r>
            <a:endParaRPr lang="en-US" dirty="0"/>
          </a:p>
        </p:txBody>
      </p:sp>
      <p:sp>
        <p:nvSpPr>
          <p:cNvPr id="7" name="Text Placeholder 2"/>
          <p:cNvSpPr>
            <a:spLocks noGrp="1"/>
          </p:cNvSpPr>
          <p:nvPr>
            <p:ph type="body" idx="1"/>
          </p:nvPr>
        </p:nvSpPr>
        <p:spPr>
          <a:xfrm>
            <a:off x="68580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802"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23462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234621"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770380"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770380"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BDA17B54-61BA-45B5-965E-26B480A9C7D3}" type="datetimeFigureOut">
              <a:rPr lang="en-US" smtClean="0"/>
              <a:t>11/19/2023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71E910C-3745-41B8-9465-0D29C626843A}" type="slidenum">
              <a:rPr lang="en-US" smtClean="0"/>
              <a:t>‹#›</a:t>
            </a:fld>
            <a:endParaRPr lang="en-US"/>
          </a:p>
        </p:txBody>
      </p:sp>
    </p:spTree>
    <p:extLst>
      <p:ext uri="{BB962C8B-B14F-4D97-AF65-F5344CB8AC3E}">
        <p14:creationId xmlns:p14="http://schemas.microsoft.com/office/powerpoint/2010/main" val="27526421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85801" y="685800"/>
            <a:ext cx="10396882" cy="1151965"/>
          </a:xfrm>
        </p:spPr>
        <p:txBody>
          <a:bodyPr/>
          <a:lstStyle>
            <a:lvl1pPr algn="ctr">
              <a:defRPr/>
            </a:lvl1pPr>
          </a:lstStyle>
          <a:p>
            <a:r>
              <a:rPr lang="en-US"/>
              <a:t>Click to edit Master title style</a:t>
            </a:r>
            <a:endParaRPr lang="en-US" dirty="0"/>
          </a:p>
        </p:txBody>
      </p:sp>
      <p:sp>
        <p:nvSpPr>
          <p:cNvPr id="19" name="Text Placeholder 2"/>
          <p:cNvSpPr>
            <a:spLocks noGrp="1"/>
          </p:cNvSpPr>
          <p:nvPr>
            <p:ph type="body" idx="1"/>
          </p:nvPr>
        </p:nvSpPr>
        <p:spPr>
          <a:xfrm>
            <a:off x="69184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5780" y="2063395"/>
            <a:ext cx="3310128"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91840" y="4389287"/>
            <a:ext cx="3310128"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23741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235999" y="2063395"/>
            <a:ext cx="3310128"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235999" y="4389286"/>
            <a:ext cx="3310128"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768944"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768819" y="2063394"/>
            <a:ext cx="3310128"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768819" y="4389284"/>
            <a:ext cx="3310128"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BDA17B54-61BA-45B5-965E-26B480A9C7D3}" type="datetimeFigureOut">
              <a:rPr lang="en-US" smtClean="0"/>
              <a:t>11/19/2023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71E910C-3745-41B8-9465-0D29C626843A}" type="slidenum">
              <a:rPr lang="en-US" smtClean="0"/>
              <a:t>‹#›</a:t>
            </a:fld>
            <a:endParaRPr lang="en-US"/>
          </a:p>
        </p:txBody>
      </p:sp>
    </p:spTree>
    <p:extLst>
      <p:ext uri="{BB962C8B-B14F-4D97-AF65-F5344CB8AC3E}">
        <p14:creationId xmlns:p14="http://schemas.microsoft.com/office/powerpoint/2010/main" val="4702703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685800" y="2063396"/>
            <a:ext cx="10394707" cy="331119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DA17B54-61BA-45B5-965E-26B480A9C7D3}" type="datetimeFigureOut">
              <a:rPr lang="en-US" smtClean="0"/>
              <a:t>11/19/2023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1E910C-3745-41B8-9465-0D29C626843A}" type="slidenum">
              <a:rPr lang="en-US" smtClean="0"/>
              <a:t>‹#›</a:t>
            </a:fld>
            <a:endParaRPr lang="en-US"/>
          </a:p>
        </p:txBody>
      </p:sp>
    </p:spTree>
    <p:extLst>
      <p:ext uri="{BB962C8B-B14F-4D97-AF65-F5344CB8AC3E}">
        <p14:creationId xmlns:p14="http://schemas.microsoft.com/office/powerpoint/2010/main" val="3477037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5862" y="685800"/>
            <a:ext cx="2264646" cy="4688785"/>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685800" y="685800"/>
            <a:ext cx="7904431" cy="4688785"/>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DA17B54-61BA-45B5-965E-26B480A9C7D3}" type="datetimeFigureOut">
              <a:rPr lang="en-US" smtClean="0"/>
              <a:t>11/19/2023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1E910C-3745-41B8-9465-0D29C626843A}" type="slidenum">
              <a:rPr lang="en-US" smtClean="0"/>
              <a:t>‹#›</a:t>
            </a:fld>
            <a:endParaRPr lang="en-US"/>
          </a:p>
        </p:txBody>
      </p:sp>
    </p:spTree>
    <p:extLst>
      <p:ext uri="{BB962C8B-B14F-4D97-AF65-F5344CB8AC3E}">
        <p14:creationId xmlns:p14="http://schemas.microsoft.com/office/powerpoint/2010/main" val="16220508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800" y="2063396"/>
            <a:ext cx="10394707" cy="33111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DA17B54-61BA-45B5-965E-26B480A9C7D3}" type="datetimeFigureOut">
              <a:rPr lang="en-US" smtClean="0"/>
              <a:t>11/19/2023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1E910C-3745-41B8-9465-0D29C626843A}" type="slidenum">
              <a:rPr lang="en-US" smtClean="0"/>
              <a:t>‹#›</a:t>
            </a:fld>
            <a:endParaRPr lang="en-US"/>
          </a:p>
        </p:txBody>
      </p:sp>
    </p:spTree>
    <p:extLst>
      <p:ext uri="{BB962C8B-B14F-4D97-AF65-F5344CB8AC3E}">
        <p14:creationId xmlns:p14="http://schemas.microsoft.com/office/powerpoint/2010/main" val="8011762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4707" cy="3193487"/>
          </a:xfrm>
        </p:spPr>
        <p:txBody>
          <a:bodyPr anchor="b">
            <a:normAutofit/>
          </a:bodyPr>
          <a:lstStyle>
            <a:lvl1pPr algn="l">
              <a:defRPr sz="5400"/>
            </a:lvl1pPr>
          </a:lstStyle>
          <a:p>
            <a:r>
              <a:rPr lang="en-US"/>
              <a:t>Click to edit Master title style</a:t>
            </a:r>
            <a:endParaRPr lang="en-US" dirty="0"/>
          </a:p>
        </p:txBody>
      </p:sp>
      <p:sp>
        <p:nvSpPr>
          <p:cNvPr id="3" name="Text Placeholder 2"/>
          <p:cNvSpPr>
            <a:spLocks noGrp="1"/>
          </p:cNvSpPr>
          <p:nvPr>
            <p:ph type="body" idx="1"/>
          </p:nvPr>
        </p:nvSpPr>
        <p:spPr>
          <a:xfrm>
            <a:off x="685801" y="3742267"/>
            <a:ext cx="10394707"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DA17B54-61BA-45B5-965E-26B480A9C7D3}" type="datetimeFigureOut">
              <a:rPr lang="en-US" smtClean="0"/>
              <a:t>11/19/2023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1E910C-3745-41B8-9465-0D29C626843A}" type="slidenum">
              <a:rPr lang="en-US" smtClean="0"/>
              <a:t>‹#›</a:t>
            </a:fld>
            <a:endParaRPr lang="en-US"/>
          </a:p>
        </p:txBody>
      </p:sp>
    </p:spTree>
    <p:extLst>
      <p:ext uri="{BB962C8B-B14F-4D97-AF65-F5344CB8AC3E}">
        <p14:creationId xmlns:p14="http://schemas.microsoft.com/office/powerpoint/2010/main" val="510630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6882" cy="1158140"/>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800" y="2063396"/>
            <a:ext cx="5088714" cy="3311189"/>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5993971" y="2063396"/>
            <a:ext cx="5086538" cy="3311189"/>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DA17B54-61BA-45B5-965E-26B480A9C7D3}" type="datetimeFigureOut">
              <a:rPr lang="en-US" smtClean="0"/>
              <a:t>11/19/2023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1E910C-3745-41B8-9465-0D29C626843A}" type="slidenum">
              <a:rPr lang="en-US" smtClean="0"/>
              <a:t>‹#›</a:t>
            </a:fld>
            <a:endParaRPr lang="en-US"/>
          </a:p>
        </p:txBody>
      </p:sp>
    </p:spTree>
    <p:extLst>
      <p:ext uri="{BB962C8B-B14F-4D97-AF65-F5344CB8AC3E}">
        <p14:creationId xmlns:p14="http://schemas.microsoft.com/office/powerpoint/2010/main" val="16935109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4707" cy="1158140"/>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8356" y="2063396"/>
            <a:ext cx="4856158"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3"/>
          <p:cNvSpPr>
            <a:spLocks noGrp="1"/>
          </p:cNvSpPr>
          <p:nvPr>
            <p:ph sz="quarter" idx="13"/>
          </p:nvPr>
        </p:nvSpPr>
        <p:spPr>
          <a:xfrm>
            <a:off x="685802" y="2861733"/>
            <a:ext cx="5088712" cy="2512852"/>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8191" y="2063396"/>
            <a:ext cx="486449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5"/>
          <p:cNvSpPr>
            <a:spLocks noGrp="1"/>
          </p:cNvSpPr>
          <p:nvPr>
            <p:ph sz="quarter" idx="14"/>
          </p:nvPr>
        </p:nvSpPr>
        <p:spPr>
          <a:xfrm>
            <a:off x="5993969" y="2861733"/>
            <a:ext cx="5088713" cy="2512852"/>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DA17B54-61BA-45B5-965E-26B480A9C7D3}" type="datetimeFigureOut">
              <a:rPr lang="en-US" smtClean="0"/>
              <a:t>11/19/2023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71E910C-3745-41B8-9465-0D29C626843A}" type="slidenum">
              <a:rPr lang="en-US" smtClean="0"/>
              <a:t>‹#›</a:t>
            </a:fld>
            <a:endParaRPr lang="en-US"/>
          </a:p>
        </p:txBody>
      </p:sp>
    </p:spTree>
    <p:extLst>
      <p:ext uri="{BB962C8B-B14F-4D97-AF65-F5344CB8AC3E}">
        <p14:creationId xmlns:p14="http://schemas.microsoft.com/office/powerpoint/2010/main" val="29021008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DA17B54-61BA-45B5-965E-26B480A9C7D3}" type="datetimeFigureOut">
              <a:rPr lang="en-US" smtClean="0"/>
              <a:t>11/19/2023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71E910C-3745-41B8-9465-0D29C626843A}" type="slidenum">
              <a:rPr lang="en-US" smtClean="0"/>
              <a:t>‹#›</a:t>
            </a:fld>
            <a:endParaRPr lang="en-US"/>
          </a:p>
        </p:txBody>
      </p:sp>
    </p:spTree>
    <p:extLst>
      <p:ext uri="{BB962C8B-B14F-4D97-AF65-F5344CB8AC3E}">
        <p14:creationId xmlns:p14="http://schemas.microsoft.com/office/powerpoint/2010/main" val="251204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DA17B54-61BA-45B5-965E-26B480A9C7D3}" type="datetimeFigureOut">
              <a:rPr lang="en-US" smtClean="0"/>
              <a:t>11/19/2023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71E910C-3745-41B8-9465-0D29C626843A}" type="slidenum">
              <a:rPr lang="en-US" smtClean="0"/>
              <a:t>‹#›</a:t>
            </a:fld>
            <a:endParaRPr lang="en-US"/>
          </a:p>
        </p:txBody>
      </p:sp>
    </p:spTree>
    <p:extLst>
      <p:ext uri="{BB962C8B-B14F-4D97-AF65-F5344CB8AC3E}">
        <p14:creationId xmlns:p14="http://schemas.microsoft.com/office/powerpoint/2010/main" val="20329617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3643" y="685800"/>
            <a:ext cx="4126860" cy="2023252"/>
          </a:xfrm>
        </p:spPr>
        <p:txBody>
          <a:bodyPr anchor="b">
            <a:normAutofit/>
          </a:bodyPr>
          <a:lstStyle>
            <a:lvl1pPr algn="ctr">
              <a:defRPr sz="3600"/>
            </a:lvl1pPr>
          </a:lstStyle>
          <a:p>
            <a:r>
              <a:rPr lang="en-US"/>
              <a:t>Click to edit Master title style</a:t>
            </a:r>
            <a:endParaRPr lang="en-US" dirty="0"/>
          </a:p>
        </p:txBody>
      </p:sp>
      <p:sp>
        <p:nvSpPr>
          <p:cNvPr id="10" name="Content Placeholder 2"/>
          <p:cNvSpPr>
            <a:spLocks noGrp="1"/>
          </p:cNvSpPr>
          <p:nvPr>
            <p:ph sz="quarter" idx="13"/>
          </p:nvPr>
        </p:nvSpPr>
        <p:spPr>
          <a:xfrm>
            <a:off x="5046132" y="685800"/>
            <a:ext cx="6034375" cy="468878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93642" y="2709052"/>
            <a:ext cx="4126861"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DA17B54-61BA-45B5-965E-26B480A9C7D3}" type="datetimeFigureOut">
              <a:rPr lang="en-US" smtClean="0"/>
              <a:t>11/19/2023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1E910C-3745-41B8-9465-0D29C626843A}" type="slidenum">
              <a:rPr lang="en-US" smtClean="0"/>
              <a:t>‹#›</a:t>
            </a:fld>
            <a:endParaRPr lang="en-US"/>
          </a:p>
        </p:txBody>
      </p:sp>
    </p:spTree>
    <p:extLst>
      <p:ext uri="{BB962C8B-B14F-4D97-AF65-F5344CB8AC3E}">
        <p14:creationId xmlns:p14="http://schemas.microsoft.com/office/powerpoint/2010/main" val="25720915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6345302" cy="2023252"/>
          </a:xfrm>
        </p:spPr>
        <p:txBody>
          <a:bodyPr anchor="b">
            <a:normAutofit/>
          </a:bodyPr>
          <a:lstStyle>
            <a:lvl1pPr algn="ct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82362" y="0"/>
            <a:ext cx="3598146"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1" y="2709052"/>
            <a:ext cx="634530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DA17B54-61BA-45B5-965E-26B480A9C7D3}" type="datetimeFigureOut">
              <a:rPr lang="en-US" smtClean="0"/>
              <a:t>11/19/2023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1E910C-3745-41B8-9465-0D29C626843A}" type="slidenum">
              <a:rPr lang="en-US" smtClean="0"/>
              <a:t>‹#›</a:t>
            </a:fld>
            <a:endParaRPr lang="en-US"/>
          </a:p>
        </p:txBody>
      </p:sp>
    </p:spTree>
    <p:extLst>
      <p:ext uri="{BB962C8B-B14F-4D97-AF65-F5344CB8AC3E}">
        <p14:creationId xmlns:p14="http://schemas.microsoft.com/office/powerpoint/2010/main" val="29510388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0" name="Group 9"/>
          <p:cNvGrpSpPr/>
          <p:nvPr/>
        </p:nvGrpSpPr>
        <p:grpSpPr>
          <a:xfrm>
            <a:off x="-25397" y="0"/>
            <a:ext cx="12005350"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85801" y="685800"/>
            <a:ext cx="10396882" cy="115196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063396"/>
            <a:ext cx="10396883" cy="3311189"/>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98083" y="5757334"/>
            <a:ext cx="3784600" cy="498470"/>
          </a:xfrm>
          <a:prstGeom prst="rect">
            <a:avLst/>
          </a:prstGeom>
        </p:spPr>
        <p:txBody>
          <a:bodyPr vert="horz" lIns="91440" tIns="45720" rIns="91440" bIns="45720" rtlCol="0" anchor="ctr"/>
          <a:lstStyle>
            <a:lvl1pPr algn="r">
              <a:defRPr sz="3200" cap="all" baseline="0">
                <a:solidFill>
                  <a:schemeClr val="accent1">
                    <a:lumMod val="50000"/>
                  </a:schemeClr>
                </a:solidFill>
              </a:defRPr>
            </a:lvl1pPr>
          </a:lstStyle>
          <a:p>
            <a:fld id="{BDA17B54-61BA-45B5-965E-26B480A9C7D3}" type="datetimeFigureOut">
              <a:rPr lang="en-US" smtClean="0"/>
              <a:t>11/19/2023</a:t>
            </a:fld>
            <a:endParaRPr lang="en-US"/>
          </a:p>
        </p:txBody>
      </p:sp>
      <p:sp>
        <p:nvSpPr>
          <p:cNvPr id="5" name="Footer Placeholder 4"/>
          <p:cNvSpPr>
            <a:spLocks noGrp="1"/>
          </p:cNvSpPr>
          <p:nvPr>
            <p:ph type="ftr" sz="quarter" idx="3"/>
          </p:nvPr>
        </p:nvSpPr>
        <p:spPr>
          <a:xfrm>
            <a:off x="685801" y="5757334"/>
            <a:ext cx="5499719" cy="498470"/>
          </a:xfrm>
          <a:prstGeom prst="rect">
            <a:avLst/>
          </a:prstGeom>
        </p:spPr>
        <p:txBody>
          <a:bodyPr vert="horz" lIns="91440" tIns="45720" rIns="91440" bIns="45720" rtlCol="0" anchor="ctr"/>
          <a:lstStyle>
            <a:lvl1pPr algn="l">
              <a:defRPr sz="3200" cap="all" baseline="0">
                <a:solidFill>
                  <a:schemeClr val="accent1">
                    <a:lumMod val="50000"/>
                  </a:schemeClr>
                </a:solidFill>
              </a:defRPr>
            </a:lvl1pPr>
          </a:lstStyle>
          <a:p>
            <a:endParaRPr lang="en-US"/>
          </a:p>
        </p:txBody>
      </p:sp>
      <p:sp>
        <p:nvSpPr>
          <p:cNvPr id="6" name="Slide Number Placeholder 5"/>
          <p:cNvSpPr>
            <a:spLocks noGrp="1"/>
          </p:cNvSpPr>
          <p:nvPr>
            <p:ph type="sldNum" sz="quarter" idx="4"/>
          </p:nvPr>
        </p:nvSpPr>
        <p:spPr>
          <a:xfrm>
            <a:off x="6287121" y="5757334"/>
            <a:ext cx="907186" cy="498470"/>
          </a:xfrm>
          <a:prstGeom prst="rect">
            <a:avLst/>
          </a:prstGeom>
        </p:spPr>
        <p:txBody>
          <a:bodyPr vert="horz" lIns="91440" tIns="45720" rIns="91440" bIns="45720" rtlCol="0" anchor="ctr"/>
          <a:lstStyle>
            <a:lvl1pPr algn="ctr">
              <a:defRPr sz="3200" cap="all" baseline="0">
                <a:solidFill>
                  <a:schemeClr val="accent1">
                    <a:lumMod val="50000"/>
                  </a:schemeClr>
                </a:solidFill>
              </a:defRPr>
            </a:lvl1pPr>
          </a:lstStyle>
          <a:p>
            <a:fld id="{271E910C-3745-41B8-9465-0D29C626843A}" type="slidenum">
              <a:rPr lang="en-US" smtClean="0"/>
              <a:t>‹#›</a:t>
            </a:fld>
            <a:endParaRPr lang="en-US"/>
          </a:p>
        </p:txBody>
      </p:sp>
    </p:spTree>
    <p:extLst>
      <p:ext uri="{BB962C8B-B14F-4D97-AF65-F5344CB8AC3E}">
        <p14:creationId xmlns:p14="http://schemas.microsoft.com/office/powerpoint/2010/main" val="31016247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914400" rtl="0" eaLnBrk="1" latinLnBrk="0" hangingPunct="1">
        <a:lnSpc>
          <a:spcPct val="90000"/>
        </a:lnSpc>
        <a:spcBef>
          <a:spcPct val="0"/>
        </a:spcBef>
        <a:buNone/>
        <a:defRPr sz="5400" kern="1200" cap="all" baseline="0">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549250-1243-1921-BE4D-183A792E0AC0}"/>
              </a:ext>
            </a:extLst>
          </p:cNvPr>
          <p:cNvSpPr>
            <a:spLocks noGrp="1"/>
          </p:cNvSpPr>
          <p:nvPr>
            <p:ph type="ctrTitle"/>
          </p:nvPr>
        </p:nvSpPr>
        <p:spPr>
          <a:xfrm rot="21420000">
            <a:off x="165285" y="254869"/>
            <a:ext cx="10765404" cy="3185600"/>
          </a:xfrm>
        </p:spPr>
        <p:txBody>
          <a:bodyPr>
            <a:normAutofit/>
          </a:bodyPr>
          <a:lstStyle/>
          <a:p>
            <a:r>
              <a:rPr lang="en-US" sz="7200" cap="small" dirty="0"/>
              <a:t>How does the constitution limit the powers of our government?</a:t>
            </a:r>
          </a:p>
        </p:txBody>
      </p:sp>
      <p:sp>
        <p:nvSpPr>
          <p:cNvPr id="3" name="Subtitle 2">
            <a:extLst>
              <a:ext uri="{FF2B5EF4-FFF2-40B4-BE49-F238E27FC236}">
                <a16:creationId xmlns:a16="http://schemas.microsoft.com/office/drawing/2014/main" id="{CC35B3E2-A8CE-DDF4-8076-9333A0EE5809}"/>
              </a:ext>
            </a:extLst>
          </p:cNvPr>
          <p:cNvSpPr>
            <a:spLocks noGrp="1"/>
          </p:cNvSpPr>
          <p:nvPr>
            <p:ph type="subTitle" idx="1"/>
          </p:nvPr>
        </p:nvSpPr>
        <p:spPr>
          <a:xfrm rot="21420000">
            <a:off x="990675" y="3505010"/>
            <a:ext cx="9755187" cy="841281"/>
          </a:xfrm>
        </p:spPr>
        <p:txBody>
          <a:bodyPr/>
          <a:lstStyle/>
          <a:p>
            <a:r>
              <a:rPr lang="en-US" sz="4000"/>
              <a:t>Lesson 12</a:t>
            </a:r>
            <a:endParaRPr lang="en-US" sz="4000" dirty="0"/>
          </a:p>
        </p:txBody>
      </p:sp>
    </p:spTree>
    <p:extLst>
      <p:ext uri="{BB962C8B-B14F-4D97-AF65-F5344CB8AC3E}">
        <p14:creationId xmlns:p14="http://schemas.microsoft.com/office/powerpoint/2010/main" val="24707179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22AD6B-F061-14DF-AC2D-03FB54EA7FD5}"/>
              </a:ext>
            </a:extLst>
          </p:cNvPr>
          <p:cNvSpPr>
            <a:spLocks noGrp="1"/>
          </p:cNvSpPr>
          <p:nvPr>
            <p:ph type="title"/>
          </p:nvPr>
        </p:nvSpPr>
        <p:spPr>
          <a:xfrm>
            <a:off x="-1" y="-84667"/>
            <a:ext cx="11734800" cy="1557867"/>
          </a:xfrm>
        </p:spPr>
        <p:txBody>
          <a:bodyPr>
            <a:normAutofit/>
          </a:bodyPr>
          <a:lstStyle/>
          <a:p>
            <a:r>
              <a:rPr lang="en-US" sz="7200" cap="small" dirty="0"/>
              <a:t>Checks and Balances Assignment</a:t>
            </a:r>
          </a:p>
        </p:txBody>
      </p:sp>
      <p:sp>
        <p:nvSpPr>
          <p:cNvPr id="3" name="Content Placeholder 2">
            <a:extLst>
              <a:ext uri="{FF2B5EF4-FFF2-40B4-BE49-F238E27FC236}">
                <a16:creationId xmlns:a16="http://schemas.microsoft.com/office/drawing/2014/main" id="{E3216512-2FB2-3EE1-B7CD-799447E4B813}"/>
              </a:ext>
            </a:extLst>
          </p:cNvPr>
          <p:cNvSpPr>
            <a:spLocks noGrp="1"/>
          </p:cNvSpPr>
          <p:nvPr>
            <p:ph sz="quarter" idx="13"/>
          </p:nvPr>
        </p:nvSpPr>
        <p:spPr>
          <a:xfrm>
            <a:off x="4741332" y="1320800"/>
            <a:ext cx="6993467" cy="5266266"/>
          </a:xfrm>
          <a:solidFill>
            <a:srgbClr val="F1F1F1"/>
          </a:solidFill>
        </p:spPr>
        <p:txBody>
          <a:bodyPr anchor="t">
            <a:normAutofit/>
          </a:bodyPr>
          <a:lstStyle/>
          <a:p>
            <a:r>
              <a:rPr lang="en-US" sz="4400" cap="small" dirty="0"/>
              <a:t>Read “Checks and Balances in the US Constitution”</a:t>
            </a:r>
          </a:p>
          <a:p>
            <a:r>
              <a:rPr lang="en-US" sz="4400" cap="small" dirty="0"/>
              <a:t>Complete the graphic organizer with the information from the reading</a:t>
            </a:r>
          </a:p>
        </p:txBody>
      </p:sp>
      <p:pic>
        <p:nvPicPr>
          <p:cNvPr id="5" name="Picture 4">
            <a:extLst>
              <a:ext uri="{FF2B5EF4-FFF2-40B4-BE49-F238E27FC236}">
                <a16:creationId xmlns:a16="http://schemas.microsoft.com/office/drawing/2014/main" id="{F630A636-D43D-EBC6-C091-3ED80BE68D99}"/>
              </a:ext>
            </a:extLst>
          </p:cNvPr>
          <p:cNvPicPr>
            <a:picLocks noChangeAspect="1"/>
          </p:cNvPicPr>
          <p:nvPr/>
        </p:nvPicPr>
        <p:blipFill rotWithShape="1">
          <a:blip r:embed="rId3"/>
          <a:srcRect l="36250" t="25996" r="35556" b="18510"/>
          <a:stretch/>
        </p:blipFill>
        <p:spPr>
          <a:xfrm>
            <a:off x="33866" y="1270001"/>
            <a:ext cx="4741332" cy="5249332"/>
          </a:xfrm>
          <a:prstGeom prst="rect">
            <a:avLst/>
          </a:prstGeom>
          <a:ln>
            <a:solidFill>
              <a:schemeClr val="tx1"/>
            </a:solidFill>
          </a:ln>
        </p:spPr>
      </p:pic>
    </p:spTree>
    <p:extLst>
      <p:ext uri="{BB962C8B-B14F-4D97-AF65-F5344CB8AC3E}">
        <p14:creationId xmlns:p14="http://schemas.microsoft.com/office/powerpoint/2010/main" val="15386617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22AD6B-F061-14DF-AC2D-03FB54EA7FD5}"/>
              </a:ext>
            </a:extLst>
          </p:cNvPr>
          <p:cNvSpPr>
            <a:spLocks noGrp="1"/>
          </p:cNvSpPr>
          <p:nvPr>
            <p:ph type="title"/>
          </p:nvPr>
        </p:nvSpPr>
        <p:spPr>
          <a:xfrm>
            <a:off x="-1" y="-84667"/>
            <a:ext cx="11734800" cy="1557867"/>
          </a:xfrm>
        </p:spPr>
        <p:txBody>
          <a:bodyPr>
            <a:normAutofit/>
          </a:bodyPr>
          <a:lstStyle/>
          <a:p>
            <a:r>
              <a:rPr lang="en-US" sz="7200" cap="small" dirty="0"/>
              <a:t>Checks and Balances Assignment</a:t>
            </a:r>
          </a:p>
        </p:txBody>
      </p:sp>
      <p:pic>
        <p:nvPicPr>
          <p:cNvPr id="7" name="Content Placeholder 6">
            <a:extLst>
              <a:ext uri="{FF2B5EF4-FFF2-40B4-BE49-F238E27FC236}">
                <a16:creationId xmlns:a16="http://schemas.microsoft.com/office/drawing/2014/main" id="{5C4D82E1-5C76-36EB-FF44-B0FC4692FA67}"/>
              </a:ext>
            </a:extLst>
          </p:cNvPr>
          <p:cNvPicPr>
            <a:picLocks noGrp="1" noChangeAspect="1"/>
          </p:cNvPicPr>
          <p:nvPr>
            <p:ph sz="quarter" idx="13"/>
          </p:nvPr>
        </p:nvPicPr>
        <p:blipFill rotWithShape="1">
          <a:blip r:embed="rId3"/>
          <a:srcRect l="27470" t="26143" r="26540" b="14030"/>
          <a:stretch/>
        </p:blipFill>
        <p:spPr>
          <a:xfrm>
            <a:off x="169333" y="1126997"/>
            <a:ext cx="5926667" cy="4336894"/>
          </a:xfrm>
        </p:spPr>
      </p:pic>
    </p:spTree>
    <p:extLst>
      <p:ext uri="{BB962C8B-B14F-4D97-AF65-F5344CB8AC3E}">
        <p14:creationId xmlns:p14="http://schemas.microsoft.com/office/powerpoint/2010/main" val="31434649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175F18-64FB-9F8D-0DB7-911C44D9C663}"/>
              </a:ext>
            </a:extLst>
          </p:cNvPr>
          <p:cNvSpPr>
            <a:spLocks noGrp="1"/>
          </p:cNvSpPr>
          <p:nvPr>
            <p:ph type="title"/>
          </p:nvPr>
        </p:nvSpPr>
        <p:spPr>
          <a:xfrm>
            <a:off x="0" y="0"/>
            <a:ext cx="11641873" cy="1293541"/>
          </a:xfrm>
        </p:spPr>
        <p:txBody>
          <a:bodyPr/>
          <a:lstStyle/>
          <a:p>
            <a:r>
              <a:rPr lang="en-US" cap="small" dirty="0"/>
              <a:t>Bell Work –  Critical Thinking Exercise</a:t>
            </a:r>
          </a:p>
        </p:txBody>
      </p:sp>
      <p:sp>
        <p:nvSpPr>
          <p:cNvPr id="3" name="Content Placeholder 2">
            <a:extLst>
              <a:ext uri="{FF2B5EF4-FFF2-40B4-BE49-F238E27FC236}">
                <a16:creationId xmlns:a16="http://schemas.microsoft.com/office/drawing/2014/main" id="{12944EAE-4D63-A197-22B5-9EB5335531A0}"/>
              </a:ext>
            </a:extLst>
          </p:cNvPr>
          <p:cNvSpPr>
            <a:spLocks noGrp="1"/>
          </p:cNvSpPr>
          <p:nvPr>
            <p:ph sz="quarter" idx="13"/>
          </p:nvPr>
        </p:nvSpPr>
        <p:spPr>
          <a:xfrm>
            <a:off x="16933" y="1092820"/>
            <a:ext cx="11624939" cy="5460380"/>
          </a:xfrm>
          <a:solidFill>
            <a:schemeClr val="bg1"/>
          </a:solidFill>
        </p:spPr>
        <p:txBody>
          <a:bodyPr>
            <a:normAutofit lnSpcReduction="10000"/>
          </a:bodyPr>
          <a:lstStyle/>
          <a:p>
            <a:pPr marL="0" indent="0">
              <a:lnSpc>
                <a:spcPct val="107000"/>
              </a:lnSpc>
              <a:spcBef>
                <a:spcPts val="0"/>
              </a:spcBef>
              <a:spcAft>
                <a:spcPts val="800"/>
              </a:spcAft>
              <a:buNone/>
            </a:pPr>
            <a:r>
              <a:rPr lang="en-US" sz="4800" b="1" cap="small" dirty="0">
                <a:latin typeface="Garamond" panose="02020404030301010803" pitchFamily="18" charset="0"/>
                <a:ea typeface="Calibri" panose="020F0502020204030204" pitchFamily="34" charset="0"/>
                <a:cs typeface="Times New Roman" panose="02020603050405020304" pitchFamily="18" charset="0"/>
              </a:rPr>
              <a:t>Imagine</a:t>
            </a:r>
            <a:r>
              <a:rPr lang="en-US" sz="4800" b="1" cap="small" dirty="0">
                <a:effectLst/>
                <a:latin typeface="Garamond" panose="02020404030301010803" pitchFamily="18" charset="0"/>
                <a:ea typeface="Calibri" panose="020F0502020204030204" pitchFamily="34" charset="0"/>
                <a:cs typeface="Times New Roman" panose="02020603050405020304" pitchFamily="18" charset="0"/>
              </a:rPr>
              <a:t> you were tasked to create a class government</a:t>
            </a:r>
            <a:r>
              <a:rPr lang="en-US" sz="4800" b="1" cap="small" dirty="0">
                <a:latin typeface="Garamond" panose="02020404030301010803" pitchFamily="18" charset="0"/>
                <a:ea typeface="Calibri" panose="020F0502020204030204" pitchFamily="34" charset="0"/>
                <a:cs typeface="Times New Roman" panose="02020603050405020304" pitchFamily="18" charset="0"/>
              </a:rPr>
              <a:t>.  How would you organize it?  It would need the following powers:</a:t>
            </a:r>
          </a:p>
          <a:p>
            <a:pPr marL="914400" indent="-914400">
              <a:lnSpc>
                <a:spcPct val="107000"/>
              </a:lnSpc>
              <a:spcBef>
                <a:spcPts val="0"/>
              </a:spcBef>
              <a:spcAft>
                <a:spcPts val="800"/>
              </a:spcAft>
              <a:buFont typeface="+mj-lt"/>
              <a:buAutoNum type="arabicPeriod"/>
            </a:pPr>
            <a:r>
              <a:rPr lang="en-US" sz="4600" b="1" cap="small" dirty="0">
                <a:latin typeface="Garamond" panose="02020404030301010803" pitchFamily="18" charset="0"/>
                <a:ea typeface="Calibri" panose="020F0502020204030204" pitchFamily="34" charset="0"/>
                <a:cs typeface="Times New Roman" panose="02020603050405020304" pitchFamily="18" charset="0"/>
              </a:rPr>
              <a:t>Legislative Powers to make rules.</a:t>
            </a:r>
          </a:p>
          <a:p>
            <a:pPr marL="914400" indent="-914400">
              <a:lnSpc>
                <a:spcPct val="107000"/>
              </a:lnSpc>
              <a:spcBef>
                <a:spcPts val="0"/>
              </a:spcBef>
              <a:spcAft>
                <a:spcPts val="800"/>
              </a:spcAft>
              <a:buFont typeface="+mj-lt"/>
              <a:buAutoNum type="arabicPeriod"/>
            </a:pPr>
            <a:r>
              <a:rPr lang="en-US" sz="4600" b="1" cap="small" dirty="0">
                <a:effectLst/>
                <a:latin typeface="Garamond" panose="02020404030301010803" pitchFamily="18" charset="0"/>
                <a:ea typeface="Calibri" panose="020F0502020204030204" pitchFamily="34" charset="0"/>
                <a:cs typeface="Times New Roman" panose="02020603050405020304" pitchFamily="18" charset="0"/>
              </a:rPr>
              <a:t>Exec</a:t>
            </a:r>
            <a:r>
              <a:rPr lang="en-US" sz="4600" b="1" cap="small" dirty="0">
                <a:latin typeface="Garamond" panose="02020404030301010803" pitchFamily="18" charset="0"/>
                <a:ea typeface="Calibri" panose="020F0502020204030204" pitchFamily="34" charset="0"/>
                <a:cs typeface="Times New Roman" panose="02020603050405020304" pitchFamily="18" charset="0"/>
              </a:rPr>
              <a:t>utive Powers to enforce rules</a:t>
            </a:r>
            <a:r>
              <a:rPr lang="en-US" sz="4800" b="1" cap="small" dirty="0">
                <a:latin typeface="Garamond" panose="02020404030301010803" pitchFamily="18" charset="0"/>
                <a:ea typeface="Calibri" panose="020F0502020204030204" pitchFamily="34" charset="0"/>
                <a:cs typeface="Times New Roman" panose="02020603050405020304" pitchFamily="18" charset="0"/>
              </a:rPr>
              <a:t>.</a:t>
            </a:r>
          </a:p>
          <a:p>
            <a:pPr marL="914400" indent="-914400">
              <a:lnSpc>
                <a:spcPct val="107000"/>
              </a:lnSpc>
              <a:spcBef>
                <a:spcPts val="0"/>
              </a:spcBef>
              <a:spcAft>
                <a:spcPts val="800"/>
              </a:spcAft>
              <a:buFont typeface="+mj-lt"/>
              <a:buAutoNum type="arabicPeriod"/>
            </a:pPr>
            <a:r>
              <a:rPr lang="en-US" sz="4800" b="1" cap="small" dirty="0">
                <a:effectLst/>
                <a:latin typeface="Garamond" panose="02020404030301010803" pitchFamily="18" charset="0"/>
                <a:ea typeface="Calibri" panose="020F0502020204030204" pitchFamily="34" charset="0"/>
                <a:cs typeface="Times New Roman" panose="02020603050405020304" pitchFamily="18" charset="0"/>
              </a:rPr>
              <a:t>Judicial Powers to settle disputes.</a:t>
            </a:r>
          </a:p>
        </p:txBody>
      </p:sp>
    </p:spTree>
    <p:extLst>
      <p:ext uri="{BB962C8B-B14F-4D97-AF65-F5344CB8AC3E}">
        <p14:creationId xmlns:p14="http://schemas.microsoft.com/office/powerpoint/2010/main" val="4259766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175F18-64FB-9F8D-0DB7-911C44D9C663}"/>
              </a:ext>
            </a:extLst>
          </p:cNvPr>
          <p:cNvSpPr>
            <a:spLocks noGrp="1"/>
          </p:cNvSpPr>
          <p:nvPr>
            <p:ph type="title"/>
          </p:nvPr>
        </p:nvSpPr>
        <p:spPr>
          <a:xfrm>
            <a:off x="0" y="0"/>
            <a:ext cx="11641873" cy="1293541"/>
          </a:xfrm>
        </p:spPr>
        <p:txBody>
          <a:bodyPr/>
          <a:lstStyle/>
          <a:p>
            <a:r>
              <a:rPr lang="en-US" cap="small" dirty="0"/>
              <a:t>Bell Work –  Critical Thinking Exercise</a:t>
            </a:r>
          </a:p>
        </p:txBody>
      </p:sp>
      <p:sp>
        <p:nvSpPr>
          <p:cNvPr id="3" name="Content Placeholder 2">
            <a:extLst>
              <a:ext uri="{FF2B5EF4-FFF2-40B4-BE49-F238E27FC236}">
                <a16:creationId xmlns:a16="http://schemas.microsoft.com/office/drawing/2014/main" id="{12944EAE-4D63-A197-22B5-9EB5335531A0}"/>
              </a:ext>
            </a:extLst>
          </p:cNvPr>
          <p:cNvSpPr>
            <a:spLocks noGrp="1"/>
          </p:cNvSpPr>
          <p:nvPr>
            <p:ph sz="quarter" idx="13"/>
          </p:nvPr>
        </p:nvSpPr>
        <p:spPr>
          <a:xfrm>
            <a:off x="16933" y="1092820"/>
            <a:ext cx="11624939" cy="5460380"/>
          </a:xfrm>
          <a:solidFill>
            <a:schemeClr val="bg1"/>
          </a:solidFill>
        </p:spPr>
        <p:txBody>
          <a:bodyPr>
            <a:normAutofit/>
          </a:bodyPr>
          <a:lstStyle/>
          <a:p>
            <a:pPr marL="0" indent="0" algn="ctr">
              <a:lnSpc>
                <a:spcPct val="107000"/>
              </a:lnSpc>
              <a:spcBef>
                <a:spcPts val="0"/>
              </a:spcBef>
              <a:spcAft>
                <a:spcPts val="800"/>
              </a:spcAft>
              <a:buNone/>
            </a:pPr>
            <a:r>
              <a:rPr lang="en-US" sz="5400" b="1" cap="small" dirty="0">
                <a:latin typeface="Garamond" panose="02020404030301010803" pitchFamily="18" charset="0"/>
                <a:ea typeface="Calibri" panose="020F0502020204030204" pitchFamily="34" charset="0"/>
                <a:cs typeface="Times New Roman" panose="02020603050405020304" pitchFamily="18" charset="0"/>
              </a:rPr>
              <a:t>Suppose you decide to give all the powers of the class government to one group of students.  What would be the advantages and disadvantages of doing this? </a:t>
            </a:r>
            <a:endParaRPr lang="en-US" sz="5400" b="1" cap="small" dirty="0">
              <a:effectLst/>
              <a:latin typeface="Garamond" panose="02020404030301010803"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78556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175F18-64FB-9F8D-0DB7-911C44D9C663}"/>
              </a:ext>
            </a:extLst>
          </p:cNvPr>
          <p:cNvSpPr>
            <a:spLocks noGrp="1"/>
          </p:cNvSpPr>
          <p:nvPr>
            <p:ph type="title"/>
          </p:nvPr>
        </p:nvSpPr>
        <p:spPr>
          <a:xfrm>
            <a:off x="0" y="0"/>
            <a:ext cx="11641873" cy="1293541"/>
          </a:xfrm>
        </p:spPr>
        <p:txBody>
          <a:bodyPr/>
          <a:lstStyle/>
          <a:p>
            <a:r>
              <a:rPr lang="en-US" cap="small" dirty="0"/>
              <a:t>Bell Work –  Critical Thinking Exercise</a:t>
            </a:r>
          </a:p>
        </p:txBody>
      </p:sp>
      <p:sp>
        <p:nvSpPr>
          <p:cNvPr id="3" name="Content Placeholder 2">
            <a:extLst>
              <a:ext uri="{FF2B5EF4-FFF2-40B4-BE49-F238E27FC236}">
                <a16:creationId xmlns:a16="http://schemas.microsoft.com/office/drawing/2014/main" id="{12944EAE-4D63-A197-22B5-9EB5335531A0}"/>
              </a:ext>
            </a:extLst>
          </p:cNvPr>
          <p:cNvSpPr>
            <a:spLocks noGrp="1"/>
          </p:cNvSpPr>
          <p:nvPr>
            <p:ph sz="quarter" idx="13"/>
          </p:nvPr>
        </p:nvSpPr>
        <p:spPr>
          <a:xfrm>
            <a:off x="16933" y="1092820"/>
            <a:ext cx="11624939" cy="5460380"/>
          </a:xfrm>
          <a:solidFill>
            <a:schemeClr val="bg1"/>
          </a:solidFill>
        </p:spPr>
        <p:txBody>
          <a:bodyPr>
            <a:normAutofit fontScale="92500"/>
          </a:bodyPr>
          <a:lstStyle/>
          <a:p>
            <a:pPr marL="0" indent="0" algn="ctr">
              <a:lnSpc>
                <a:spcPct val="107000"/>
              </a:lnSpc>
              <a:spcBef>
                <a:spcPts val="0"/>
              </a:spcBef>
              <a:spcAft>
                <a:spcPts val="800"/>
              </a:spcAft>
              <a:buNone/>
            </a:pPr>
            <a:r>
              <a:rPr lang="en-US" sz="5400" b="1" cap="small" dirty="0">
                <a:latin typeface="Garamond" panose="02020404030301010803" pitchFamily="18" charset="0"/>
                <a:ea typeface="Calibri" panose="020F0502020204030204" pitchFamily="34" charset="0"/>
                <a:cs typeface="Times New Roman" panose="02020603050405020304" pitchFamily="18" charset="0"/>
              </a:rPr>
              <a:t>Suppose you decide to give all the powers to three different groups of students.  You divide the powers of your government among them.  What would be the advantages and disadvantages of doing this?</a:t>
            </a:r>
            <a:endParaRPr lang="en-US" sz="5400" b="1" cap="small" dirty="0">
              <a:effectLst/>
              <a:latin typeface="Garamond" panose="02020404030301010803"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640367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074458-FEBF-D3D5-E61B-453BD41315C9}"/>
              </a:ext>
            </a:extLst>
          </p:cNvPr>
          <p:cNvSpPr>
            <a:spLocks noGrp="1"/>
          </p:cNvSpPr>
          <p:nvPr>
            <p:ph type="title"/>
          </p:nvPr>
        </p:nvSpPr>
        <p:spPr>
          <a:xfrm>
            <a:off x="0" y="0"/>
            <a:ext cx="11082683" cy="1837765"/>
          </a:xfrm>
        </p:spPr>
        <p:txBody>
          <a:bodyPr/>
          <a:lstStyle/>
          <a:p>
            <a:r>
              <a:rPr lang="en-US" dirty="0"/>
              <a:t>Time for vocabulary!!</a:t>
            </a:r>
          </a:p>
        </p:txBody>
      </p:sp>
      <p:graphicFrame>
        <p:nvGraphicFramePr>
          <p:cNvPr id="7" name="Content Placeholder 6">
            <a:extLst>
              <a:ext uri="{FF2B5EF4-FFF2-40B4-BE49-F238E27FC236}">
                <a16:creationId xmlns:a16="http://schemas.microsoft.com/office/drawing/2014/main" id="{AFD7676C-37D5-DE9B-A686-47BA4DD31E51}"/>
              </a:ext>
            </a:extLst>
          </p:cNvPr>
          <p:cNvGraphicFramePr>
            <a:graphicFrameLocks noGrp="1"/>
          </p:cNvGraphicFramePr>
          <p:nvPr>
            <p:ph sz="quarter" idx="13"/>
            <p:extLst>
              <p:ext uri="{D42A27DB-BD31-4B8C-83A1-F6EECF244321}">
                <p14:modId xmlns:p14="http://schemas.microsoft.com/office/powerpoint/2010/main" val="3888944466"/>
              </p:ext>
            </p:extLst>
          </p:nvPr>
        </p:nvGraphicFramePr>
        <p:xfrm>
          <a:off x="0" y="1837765"/>
          <a:ext cx="11717867" cy="2700368"/>
        </p:xfrm>
        <a:graphic>
          <a:graphicData uri="http://schemas.openxmlformats.org/drawingml/2006/table">
            <a:tbl>
              <a:tblPr firstRow="1" firstCol="1" bandRow="1">
                <a:tableStyleId>{5C22544A-7EE6-4342-B048-85BDC9FD1C3A}</a:tableStyleId>
              </a:tblPr>
              <a:tblGrid>
                <a:gridCol w="2895600">
                  <a:extLst>
                    <a:ext uri="{9D8B030D-6E8A-4147-A177-3AD203B41FA5}">
                      <a16:colId xmlns:a16="http://schemas.microsoft.com/office/drawing/2014/main" val="1329562714"/>
                    </a:ext>
                  </a:extLst>
                </a:gridCol>
                <a:gridCol w="2895600">
                  <a:extLst>
                    <a:ext uri="{9D8B030D-6E8A-4147-A177-3AD203B41FA5}">
                      <a16:colId xmlns:a16="http://schemas.microsoft.com/office/drawing/2014/main" val="1006731326"/>
                    </a:ext>
                  </a:extLst>
                </a:gridCol>
                <a:gridCol w="3149600">
                  <a:extLst>
                    <a:ext uri="{9D8B030D-6E8A-4147-A177-3AD203B41FA5}">
                      <a16:colId xmlns:a16="http://schemas.microsoft.com/office/drawing/2014/main" val="169101905"/>
                    </a:ext>
                  </a:extLst>
                </a:gridCol>
                <a:gridCol w="2777067">
                  <a:extLst>
                    <a:ext uri="{9D8B030D-6E8A-4147-A177-3AD203B41FA5}">
                      <a16:colId xmlns:a16="http://schemas.microsoft.com/office/drawing/2014/main" val="1506496085"/>
                    </a:ext>
                  </a:extLst>
                </a:gridCol>
              </a:tblGrid>
              <a:tr h="1377802">
                <a:tc>
                  <a:txBody>
                    <a:bodyPr/>
                    <a:lstStyle/>
                    <a:p>
                      <a:pPr marL="0" marR="0" algn="ctr">
                        <a:lnSpc>
                          <a:spcPct val="107000"/>
                        </a:lnSpc>
                        <a:spcBef>
                          <a:spcPts val="0"/>
                        </a:spcBef>
                        <a:spcAft>
                          <a:spcPts val="0"/>
                        </a:spcAft>
                      </a:pPr>
                      <a:r>
                        <a:rPr lang="en-US" sz="2800" b="1" dirty="0">
                          <a:solidFill>
                            <a:schemeClr val="bg1"/>
                          </a:solidFill>
                          <a:effectLst/>
                          <a:latin typeface="Garamond" panose="02020404030301010803" pitchFamily="18" charset="0"/>
                          <a:ea typeface="Calibri" panose="020F0502020204030204" pitchFamily="34" charset="0"/>
                          <a:cs typeface="Times New Roman" panose="02020603050405020304" pitchFamily="18" charset="0"/>
                        </a:rPr>
                        <a:t>Balancing Powers</a:t>
                      </a:r>
                    </a:p>
                  </a:txBody>
                  <a:tcPr marL="68580" marR="68580" marT="0" marB="0" anchor="ctr">
                    <a:solidFill>
                      <a:schemeClr val="tx1"/>
                    </a:solidFill>
                  </a:tcPr>
                </a:tc>
                <a:tc>
                  <a:txBody>
                    <a:bodyPr/>
                    <a:lstStyle/>
                    <a:p>
                      <a:pPr marL="0" marR="0" algn="ctr">
                        <a:lnSpc>
                          <a:spcPct val="107000"/>
                        </a:lnSpc>
                        <a:spcBef>
                          <a:spcPts val="0"/>
                        </a:spcBef>
                        <a:spcAft>
                          <a:spcPts val="0"/>
                        </a:spcAft>
                      </a:pPr>
                      <a:r>
                        <a:rPr lang="en-US" sz="2800" b="1" dirty="0">
                          <a:solidFill>
                            <a:schemeClr val="bg1"/>
                          </a:solidFill>
                          <a:effectLst/>
                          <a:latin typeface="Garamond" panose="02020404030301010803" pitchFamily="18" charset="0"/>
                          <a:ea typeface="Calibri" panose="020F0502020204030204" pitchFamily="34" charset="0"/>
                          <a:cs typeface="Times New Roman" panose="02020603050405020304" pitchFamily="18" charset="0"/>
                        </a:rPr>
                        <a:t>Branches</a:t>
                      </a:r>
                    </a:p>
                  </a:txBody>
                  <a:tcPr marL="68580" marR="68580" marT="0" marB="0" anchor="ctr">
                    <a:solidFill>
                      <a:schemeClr val="tx1"/>
                    </a:solidFill>
                  </a:tcPr>
                </a:tc>
                <a:tc>
                  <a:txBody>
                    <a:bodyPr/>
                    <a:lstStyle/>
                    <a:p>
                      <a:pPr marL="0" marR="0" algn="ctr">
                        <a:lnSpc>
                          <a:spcPct val="107000"/>
                        </a:lnSpc>
                        <a:spcBef>
                          <a:spcPts val="0"/>
                        </a:spcBef>
                        <a:spcAft>
                          <a:spcPts val="0"/>
                        </a:spcAft>
                      </a:pPr>
                      <a:r>
                        <a:rPr lang="en-US" sz="2800" b="1" dirty="0">
                          <a:solidFill>
                            <a:schemeClr val="bg1"/>
                          </a:solidFill>
                          <a:effectLst/>
                          <a:latin typeface="Garamond" panose="02020404030301010803" pitchFamily="18" charset="0"/>
                          <a:ea typeface="Calibri" panose="020F0502020204030204" pitchFamily="34" charset="0"/>
                          <a:cs typeface="Times New Roman" panose="02020603050405020304" pitchFamily="18" charset="0"/>
                        </a:rPr>
                        <a:t>Checking Powers</a:t>
                      </a:r>
                    </a:p>
                  </a:txBody>
                  <a:tcPr marL="68580" marR="68580" marT="0" marB="0" anchor="ctr">
                    <a:solidFill>
                      <a:schemeClr val="tx1"/>
                    </a:solidFill>
                  </a:tcPr>
                </a:tc>
                <a:tc>
                  <a:txBody>
                    <a:bodyPr/>
                    <a:lstStyle/>
                    <a:p>
                      <a:pPr marL="0" marR="0" algn="ctr">
                        <a:lnSpc>
                          <a:spcPct val="107000"/>
                        </a:lnSpc>
                        <a:spcBef>
                          <a:spcPts val="0"/>
                        </a:spcBef>
                        <a:spcAft>
                          <a:spcPts val="0"/>
                        </a:spcAft>
                      </a:pPr>
                      <a:r>
                        <a:rPr lang="en-US" sz="2800" b="1" dirty="0">
                          <a:solidFill>
                            <a:schemeClr val="bg1"/>
                          </a:solidFill>
                          <a:effectLst/>
                          <a:latin typeface="Garamond" panose="02020404030301010803" pitchFamily="18" charset="0"/>
                          <a:ea typeface="Calibri" panose="020F0502020204030204" pitchFamily="34" charset="0"/>
                          <a:cs typeface="Times New Roman" panose="02020603050405020304" pitchFamily="18" charset="0"/>
                        </a:rPr>
                        <a:t>Executive Power</a:t>
                      </a:r>
                    </a:p>
                  </a:txBody>
                  <a:tcPr marL="68580" marR="68580" marT="0" marB="0" anchor="ctr">
                    <a:solidFill>
                      <a:schemeClr val="tx1"/>
                    </a:solidFill>
                  </a:tcPr>
                </a:tc>
                <a:extLst>
                  <a:ext uri="{0D108BD9-81ED-4DB2-BD59-A6C34878D82A}">
                    <a16:rowId xmlns:a16="http://schemas.microsoft.com/office/drawing/2014/main" val="773746194"/>
                  </a:ext>
                </a:extLst>
              </a:tr>
              <a:tr h="1322566">
                <a:tc>
                  <a:txBody>
                    <a:bodyPr/>
                    <a:lstStyle/>
                    <a:p>
                      <a:pPr marL="0" marR="0" algn="ctr">
                        <a:lnSpc>
                          <a:spcPct val="107000"/>
                        </a:lnSpc>
                        <a:spcBef>
                          <a:spcPts val="0"/>
                        </a:spcBef>
                        <a:spcAft>
                          <a:spcPts val="0"/>
                        </a:spcAft>
                      </a:pPr>
                      <a:r>
                        <a:rPr lang="en-US" sz="2800" b="1" dirty="0">
                          <a:solidFill>
                            <a:schemeClr val="bg1"/>
                          </a:solidFill>
                          <a:effectLst/>
                          <a:latin typeface="Garamond" panose="02020404030301010803" pitchFamily="18" charset="0"/>
                          <a:ea typeface="Calibri" panose="020F0502020204030204" pitchFamily="34" charset="0"/>
                          <a:cs typeface="Times New Roman" panose="02020603050405020304" pitchFamily="18" charset="0"/>
                        </a:rPr>
                        <a:t>Judicial Power</a:t>
                      </a:r>
                    </a:p>
                  </a:txBody>
                  <a:tcPr marL="68580" marR="68580" marT="0" marB="0" anchor="ctr">
                    <a:solidFill>
                      <a:schemeClr val="tx1"/>
                    </a:solidFill>
                  </a:tcPr>
                </a:tc>
                <a:tc>
                  <a:txBody>
                    <a:bodyPr/>
                    <a:lstStyle/>
                    <a:p>
                      <a:pPr marL="0" marR="0" algn="ctr">
                        <a:lnSpc>
                          <a:spcPct val="107000"/>
                        </a:lnSpc>
                        <a:spcBef>
                          <a:spcPts val="0"/>
                        </a:spcBef>
                        <a:spcAft>
                          <a:spcPts val="0"/>
                        </a:spcAft>
                      </a:pPr>
                      <a:r>
                        <a:rPr lang="en-US" sz="2800" b="1" dirty="0">
                          <a:solidFill>
                            <a:schemeClr val="bg1"/>
                          </a:solidFill>
                          <a:effectLst/>
                          <a:latin typeface="Garamond" panose="02020404030301010803" pitchFamily="18" charset="0"/>
                          <a:ea typeface="Calibri" panose="020F0502020204030204" pitchFamily="34" charset="0"/>
                          <a:cs typeface="Times New Roman" panose="02020603050405020304" pitchFamily="18" charset="0"/>
                        </a:rPr>
                        <a:t>Legislative Power</a:t>
                      </a:r>
                    </a:p>
                  </a:txBody>
                  <a:tcPr marL="68580" marR="68580" marT="0" marB="0" anchor="ctr">
                    <a:solidFill>
                      <a:schemeClr val="tx1"/>
                    </a:solidFill>
                  </a:tcPr>
                </a:tc>
                <a:tc>
                  <a:txBody>
                    <a:bodyPr/>
                    <a:lstStyle/>
                    <a:p>
                      <a:pPr marL="0" marR="0" algn="ctr">
                        <a:lnSpc>
                          <a:spcPct val="107000"/>
                        </a:lnSpc>
                        <a:spcBef>
                          <a:spcPts val="0"/>
                        </a:spcBef>
                        <a:spcAft>
                          <a:spcPts val="0"/>
                        </a:spcAft>
                      </a:pPr>
                      <a:r>
                        <a:rPr lang="en-US" sz="2800" b="1" dirty="0">
                          <a:solidFill>
                            <a:schemeClr val="bg1"/>
                          </a:solidFill>
                          <a:effectLst/>
                          <a:latin typeface="Garamond" panose="02020404030301010803" pitchFamily="18" charset="0"/>
                          <a:ea typeface="Calibri" panose="020F0502020204030204" pitchFamily="34" charset="0"/>
                          <a:cs typeface="Times New Roman" panose="02020603050405020304" pitchFamily="18" charset="0"/>
                        </a:rPr>
                        <a:t>Separation of Powers</a:t>
                      </a:r>
                    </a:p>
                  </a:txBody>
                  <a:tcPr marL="68580" marR="68580" marT="0" marB="0" anchor="ctr">
                    <a:solidFill>
                      <a:schemeClr val="tx1"/>
                    </a:solidFill>
                  </a:tcPr>
                </a:tc>
                <a:tc>
                  <a:txBody>
                    <a:bodyPr/>
                    <a:lstStyle/>
                    <a:p>
                      <a:pPr marL="0" marR="0" algn="ctr">
                        <a:lnSpc>
                          <a:spcPct val="107000"/>
                        </a:lnSpc>
                        <a:spcBef>
                          <a:spcPts val="0"/>
                        </a:spcBef>
                        <a:spcAft>
                          <a:spcPts val="0"/>
                        </a:spcAft>
                      </a:pPr>
                      <a:r>
                        <a:rPr lang="en-US" sz="2800" b="1" dirty="0">
                          <a:solidFill>
                            <a:schemeClr val="bg1"/>
                          </a:solidFill>
                          <a:effectLst/>
                          <a:latin typeface="Garamond" panose="02020404030301010803" pitchFamily="18" charset="0"/>
                          <a:ea typeface="Calibri" panose="020F0502020204030204" pitchFamily="34" charset="0"/>
                          <a:cs typeface="Times New Roman" panose="02020603050405020304" pitchFamily="18" charset="0"/>
                        </a:rPr>
                        <a:t>United States Supreme Court</a:t>
                      </a:r>
                    </a:p>
                  </a:txBody>
                  <a:tcPr marL="68580" marR="68580" marT="0" marB="0" anchor="ctr">
                    <a:solidFill>
                      <a:schemeClr val="tx1"/>
                    </a:solidFill>
                  </a:tcPr>
                </a:tc>
                <a:extLst>
                  <a:ext uri="{0D108BD9-81ED-4DB2-BD59-A6C34878D82A}">
                    <a16:rowId xmlns:a16="http://schemas.microsoft.com/office/drawing/2014/main" val="3093860397"/>
                  </a:ext>
                </a:extLst>
              </a:tr>
            </a:tbl>
          </a:graphicData>
        </a:graphic>
      </p:graphicFrame>
    </p:spTree>
    <p:extLst>
      <p:ext uri="{BB962C8B-B14F-4D97-AF65-F5344CB8AC3E}">
        <p14:creationId xmlns:p14="http://schemas.microsoft.com/office/powerpoint/2010/main" val="8705240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22AD6B-F061-14DF-AC2D-03FB54EA7FD5}"/>
              </a:ext>
            </a:extLst>
          </p:cNvPr>
          <p:cNvSpPr>
            <a:spLocks noGrp="1"/>
          </p:cNvSpPr>
          <p:nvPr>
            <p:ph type="title"/>
          </p:nvPr>
        </p:nvSpPr>
        <p:spPr>
          <a:xfrm>
            <a:off x="-1" y="-84667"/>
            <a:ext cx="11734800" cy="1557867"/>
          </a:xfrm>
        </p:spPr>
        <p:txBody>
          <a:bodyPr>
            <a:normAutofit/>
          </a:bodyPr>
          <a:lstStyle/>
          <a:p>
            <a:r>
              <a:rPr lang="en-US" sz="4800" cap="small" dirty="0"/>
              <a:t>What ideas did the Framers use to limit the power of government?</a:t>
            </a:r>
          </a:p>
        </p:txBody>
      </p:sp>
      <p:sp>
        <p:nvSpPr>
          <p:cNvPr id="3" name="Content Placeholder 2">
            <a:extLst>
              <a:ext uri="{FF2B5EF4-FFF2-40B4-BE49-F238E27FC236}">
                <a16:creationId xmlns:a16="http://schemas.microsoft.com/office/drawing/2014/main" id="{E3216512-2FB2-3EE1-B7CD-799447E4B813}"/>
              </a:ext>
            </a:extLst>
          </p:cNvPr>
          <p:cNvSpPr>
            <a:spLocks noGrp="1"/>
          </p:cNvSpPr>
          <p:nvPr>
            <p:ph sz="quarter" idx="13"/>
          </p:nvPr>
        </p:nvSpPr>
        <p:spPr>
          <a:xfrm>
            <a:off x="0" y="1320800"/>
            <a:ext cx="11734800" cy="5266266"/>
          </a:xfrm>
          <a:solidFill>
            <a:srgbClr val="F1F1F1"/>
          </a:solidFill>
        </p:spPr>
        <p:txBody>
          <a:bodyPr anchor="t">
            <a:normAutofit fontScale="77500" lnSpcReduction="20000"/>
          </a:bodyPr>
          <a:lstStyle/>
          <a:p>
            <a:pPr marL="0" indent="0">
              <a:buNone/>
            </a:pPr>
            <a:r>
              <a:rPr lang="en-US" sz="4800" cap="small" dirty="0"/>
              <a:t>Framers organized National Government to have its powers limited in three branches</a:t>
            </a:r>
          </a:p>
          <a:p>
            <a:r>
              <a:rPr lang="en-US" sz="4800" cap="small" dirty="0"/>
              <a:t> Legislative Branch.  Congress.  Two houses: Senate and House of Representatives</a:t>
            </a:r>
          </a:p>
          <a:p>
            <a:r>
              <a:rPr lang="en-US" sz="4800" cap="small" dirty="0"/>
              <a:t> Executive Branch. Carry out and enforce the laws made by Congress.  President heads branch.</a:t>
            </a:r>
          </a:p>
          <a:p>
            <a:r>
              <a:rPr lang="en-US" sz="4800" cap="small" dirty="0"/>
              <a:t>Judicial Branch.  Settle disputes of the meaning of laws. </a:t>
            </a:r>
            <a:r>
              <a:rPr lang="en-US" sz="4800" cap="small"/>
              <a:t>United States </a:t>
            </a:r>
            <a:r>
              <a:rPr lang="en-US" sz="4800" cap="small" dirty="0"/>
              <a:t>Supreme Court is the highest court in the land</a:t>
            </a:r>
            <a:endParaRPr lang="en-US" sz="4400" cap="small" dirty="0"/>
          </a:p>
        </p:txBody>
      </p:sp>
    </p:spTree>
    <p:extLst>
      <p:ext uri="{BB962C8B-B14F-4D97-AF65-F5344CB8AC3E}">
        <p14:creationId xmlns:p14="http://schemas.microsoft.com/office/powerpoint/2010/main" val="19650408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22AD6B-F061-14DF-AC2D-03FB54EA7FD5}"/>
              </a:ext>
            </a:extLst>
          </p:cNvPr>
          <p:cNvSpPr>
            <a:spLocks noGrp="1"/>
          </p:cNvSpPr>
          <p:nvPr>
            <p:ph type="title"/>
          </p:nvPr>
        </p:nvSpPr>
        <p:spPr>
          <a:xfrm>
            <a:off x="-1" y="-84667"/>
            <a:ext cx="11734800" cy="1557867"/>
          </a:xfrm>
        </p:spPr>
        <p:txBody>
          <a:bodyPr>
            <a:normAutofit/>
          </a:bodyPr>
          <a:lstStyle/>
          <a:p>
            <a:r>
              <a:rPr lang="en-US" sz="4800" cap="small" dirty="0"/>
              <a:t>What else did the Framers do to limit the power of government?</a:t>
            </a:r>
          </a:p>
        </p:txBody>
      </p:sp>
      <p:sp>
        <p:nvSpPr>
          <p:cNvPr id="3" name="Content Placeholder 2">
            <a:extLst>
              <a:ext uri="{FF2B5EF4-FFF2-40B4-BE49-F238E27FC236}">
                <a16:creationId xmlns:a16="http://schemas.microsoft.com/office/drawing/2014/main" id="{E3216512-2FB2-3EE1-B7CD-799447E4B813}"/>
              </a:ext>
            </a:extLst>
          </p:cNvPr>
          <p:cNvSpPr>
            <a:spLocks noGrp="1"/>
          </p:cNvSpPr>
          <p:nvPr>
            <p:ph sz="quarter" idx="13"/>
          </p:nvPr>
        </p:nvSpPr>
        <p:spPr>
          <a:xfrm>
            <a:off x="0" y="1320800"/>
            <a:ext cx="11734800" cy="5266266"/>
          </a:xfrm>
          <a:solidFill>
            <a:srgbClr val="F1F1F1"/>
          </a:solidFill>
        </p:spPr>
        <p:txBody>
          <a:bodyPr anchor="t">
            <a:normAutofit lnSpcReduction="10000"/>
          </a:bodyPr>
          <a:lstStyle/>
          <a:p>
            <a:pPr marL="0" indent="0">
              <a:buNone/>
            </a:pPr>
            <a:r>
              <a:rPr lang="en-US" sz="6000" cap="small" dirty="0"/>
              <a:t>Framers knew governments often gained too much power.  When they do:</a:t>
            </a:r>
          </a:p>
          <a:p>
            <a:pPr lvl="1"/>
            <a:r>
              <a:rPr lang="en-US" sz="5400" cap="small" dirty="0"/>
              <a:t>The people’s rights are violated</a:t>
            </a:r>
          </a:p>
          <a:p>
            <a:pPr lvl="1"/>
            <a:r>
              <a:rPr lang="en-US" sz="5400" cap="small" dirty="0"/>
              <a:t>Government stops working for the Common Good</a:t>
            </a:r>
            <a:endParaRPr lang="en-US" sz="6000" cap="small" dirty="0"/>
          </a:p>
          <a:p>
            <a:endParaRPr lang="en-US" sz="5400" cap="small" dirty="0"/>
          </a:p>
        </p:txBody>
      </p:sp>
    </p:spTree>
    <p:extLst>
      <p:ext uri="{BB962C8B-B14F-4D97-AF65-F5344CB8AC3E}">
        <p14:creationId xmlns:p14="http://schemas.microsoft.com/office/powerpoint/2010/main" val="26799356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22AD6B-F061-14DF-AC2D-03FB54EA7FD5}"/>
              </a:ext>
            </a:extLst>
          </p:cNvPr>
          <p:cNvSpPr>
            <a:spLocks noGrp="1"/>
          </p:cNvSpPr>
          <p:nvPr>
            <p:ph type="title"/>
          </p:nvPr>
        </p:nvSpPr>
        <p:spPr>
          <a:xfrm>
            <a:off x="-1" y="-84667"/>
            <a:ext cx="11734800" cy="1557867"/>
          </a:xfrm>
        </p:spPr>
        <p:txBody>
          <a:bodyPr>
            <a:normAutofit/>
          </a:bodyPr>
          <a:lstStyle/>
          <a:p>
            <a:r>
              <a:rPr lang="en-US" sz="4800" cap="small" dirty="0"/>
              <a:t>What else did the Framers do to limit the power of government?</a:t>
            </a:r>
          </a:p>
        </p:txBody>
      </p:sp>
      <p:sp>
        <p:nvSpPr>
          <p:cNvPr id="3" name="Content Placeholder 2">
            <a:extLst>
              <a:ext uri="{FF2B5EF4-FFF2-40B4-BE49-F238E27FC236}">
                <a16:creationId xmlns:a16="http://schemas.microsoft.com/office/drawing/2014/main" id="{E3216512-2FB2-3EE1-B7CD-799447E4B813}"/>
              </a:ext>
            </a:extLst>
          </p:cNvPr>
          <p:cNvSpPr>
            <a:spLocks noGrp="1"/>
          </p:cNvSpPr>
          <p:nvPr>
            <p:ph sz="quarter" idx="13"/>
          </p:nvPr>
        </p:nvSpPr>
        <p:spPr>
          <a:xfrm>
            <a:off x="0" y="1320800"/>
            <a:ext cx="11734800" cy="5266266"/>
          </a:xfrm>
          <a:solidFill>
            <a:srgbClr val="F1F1F1"/>
          </a:solidFill>
        </p:spPr>
        <p:txBody>
          <a:bodyPr anchor="t">
            <a:normAutofit fontScale="85000" lnSpcReduction="20000"/>
          </a:bodyPr>
          <a:lstStyle/>
          <a:p>
            <a:r>
              <a:rPr lang="en-US" sz="6000" cap="small" dirty="0"/>
              <a:t>Framers separated and balanced the powers among different branches</a:t>
            </a:r>
          </a:p>
          <a:p>
            <a:r>
              <a:rPr lang="en-US" sz="6000" cap="small" dirty="0"/>
              <a:t>Each branch had some power to check another branch</a:t>
            </a:r>
          </a:p>
          <a:p>
            <a:r>
              <a:rPr lang="en-US" sz="6000" cap="small" dirty="0"/>
              <a:t>Framers knew from history that constitutional governments are often divided </a:t>
            </a:r>
          </a:p>
          <a:p>
            <a:endParaRPr lang="en-US" sz="5400" cap="small" dirty="0"/>
          </a:p>
        </p:txBody>
      </p:sp>
    </p:spTree>
    <p:extLst>
      <p:ext uri="{BB962C8B-B14F-4D97-AF65-F5344CB8AC3E}">
        <p14:creationId xmlns:p14="http://schemas.microsoft.com/office/powerpoint/2010/main" val="38465059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22AD6B-F061-14DF-AC2D-03FB54EA7FD5}"/>
              </a:ext>
            </a:extLst>
          </p:cNvPr>
          <p:cNvSpPr>
            <a:spLocks noGrp="1"/>
          </p:cNvSpPr>
          <p:nvPr>
            <p:ph type="title"/>
          </p:nvPr>
        </p:nvSpPr>
        <p:spPr>
          <a:xfrm>
            <a:off x="-1" y="-84667"/>
            <a:ext cx="11734800" cy="1557867"/>
          </a:xfrm>
        </p:spPr>
        <p:txBody>
          <a:bodyPr>
            <a:normAutofit/>
          </a:bodyPr>
          <a:lstStyle/>
          <a:p>
            <a:r>
              <a:rPr lang="en-US" sz="4800" cap="small" dirty="0"/>
              <a:t>What else did the Framers do to limit the power of government?</a:t>
            </a:r>
          </a:p>
        </p:txBody>
      </p:sp>
      <p:sp>
        <p:nvSpPr>
          <p:cNvPr id="3" name="Content Placeholder 2">
            <a:extLst>
              <a:ext uri="{FF2B5EF4-FFF2-40B4-BE49-F238E27FC236}">
                <a16:creationId xmlns:a16="http://schemas.microsoft.com/office/drawing/2014/main" id="{E3216512-2FB2-3EE1-B7CD-799447E4B813}"/>
              </a:ext>
            </a:extLst>
          </p:cNvPr>
          <p:cNvSpPr>
            <a:spLocks noGrp="1"/>
          </p:cNvSpPr>
          <p:nvPr>
            <p:ph sz="quarter" idx="13"/>
          </p:nvPr>
        </p:nvSpPr>
        <p:spPr>
          <a:xfrm>
            <a:off x="0" y="1320800"/>
            <a:ext cx="11734800" cy="5266266"/>
          </a:xfrm>
          <a:solidFill>
            <a:srgbClr val="F1F1F1"/>
          </a:solidFill>
        </p:spPr>
        <p:txBody>
          <a:bodyPr anchor="t">
            <a:normAutofit/>
          </a:bodyPr>
          <a:lstStyle/>
          <a:p>
            <a:r>
              <a:rPr lang="en-US" sz="4400" cap="small" dirty="0"/>
              <a:t>Separation of Powers means to divide the power of government  among its branches</a:t>
            </a:r>
          </a:p>
          <a:p>
            <a:r>
              <a:rPr lang="en-US" sz="4400" cap="small" dirty="0"/>
              <a:t>Framers also knew that the powers had to be balanced otherwise one branch could overpower the others</a:t>
            </a:r>
          </a:p>
          <a:p>
            <a:r>
              <a:rPr lang="en-US" sz="4400" cap="small" dirty="0"/>
              <a:t>Balancing Powers prevents one branch becoming abusive</a:t>
            </a:r>
          </a:p>
        </p:txBody>
      </p:sp>
    </p:spTree>
    <p:extLst>
      <p:ext uri="{BB962C8B-B14F-4D97-AF65-F5344CB8AC3E}">
        <p14:creationId xmlns:p14="http://schemas.microsoft.com/office/powerpoint/2010/main" val="3021629575"/>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ain Event">
  <a:themeElements>
    <a:clrScheme name="Main Event">
      <a:dk1>
        <a:sysClr val="windowText" lastClr="000000"/>
      </a:dk1>
      <a:lt1>
        <a:sysClr val="window" lastClr="FFFFFF"/>
      </a:lt1>
      <a:dk2>
        <a:srgbClr val="424242"/>
      </a:dk2>
      <a:lt2>
        <a:srgbClr val="C8C8C8"/>
      </a:lt2>
      <a:accent1>
        <a:srgbClr val="B80E0F"/>
      </a:accent1>
      <a:accent2>
        <a:srgbClr val="A6987D"/>
      </a:accent2>
      <a:accent3>
        <a:srgbClr val="7F9A71"/>
      </a:accent3>
      <a:accent4>
        <a:srgbClr val="64969F"/>
      </a:accent4>
      <a:accent5>
        <a:srgbClr val="9B75B2"/>
      </a:accent5>
      <a:accent6>
        <a:srgbClr val="80737A"/>
      </a:accent6>
      <a:hlink>
        <a:srgbClr val="F21213"/>
      </a:hlink>
      <a:folHlink>
        <a:srgbClr val="B6A394"/>
      </a:folHlink>
    </a:clrScheme>
    <a:fontScheme name="Main Event">
      <a:majorFont>
        <a:latin typeface="Impact" panose="020B080603090205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panose="020B080603090205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in Event">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name="Main Event" id="{AC372BB4-D83D-411E-B849-B641926BA760}" vid="{F1EFBDE3-1A95-4E3D-81AD-1F53D65BEA0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Main Event</Template>
  <TotalTime>4410</TotalTime>
  <Words>563</Words>
  <Application>Microsoft Office PowerPoint</Application>
  <PresentationFormat>Widescreen</PresentationFormat>
  <Paragraphs>69</Paragraphs>
  <Slides>11</Slides>
  <Notes>11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Calibri</vt:lpstr>
      <vt:lpstr>Garamond</vt:lpstr>
      <vt:lpstr>Impact</vt:lpstr>
      <vt:lpstr>Main Event</vt:lpstr>
      <vt:lpstr>How does the constitution limit the powers of our government?</vt:lpstr>
      <vt:lpstr>Bell Work –  Critical Thinking Exercise</vt:lpstr>
      <vt:lpstr>Bell Work –  Critical Thinking Exercise</vt:lpstr>
      <vt:lpstr>Bell Work –  Critical Thinking Exercise</vt:lpstr>
      <vt:lpstr>Time for vocabulary!!</vt:lpstr>
      <vt:lpstr>What ideas did the Framers use to limit the power of government?</vt:lpstr>
      <vt:lpstr>What else did the Framers do to limit the power of government?</vt:lpstr>
      <vt:lpstr>What else did the Framers do to limit the power of government?</vt:lpstr>
      <vt:lpstr>What else did the Framers do to limit the power of government?</vt:lpstr>
      <vt:lpstr>Checks and Balances Assignment</vt:lpstr>
      <vt:lpstr>Checks and Balances Assignment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were the first state governments like?</dc:title>
  <dc:creator>Michael Fassold</dc:creator>
  <cp:lastModifiedBy>John Althardt</cp:lastModifiedBy>
  <cp:revision>32</cp:revision>
  <cp:lastPrinted>2023-07-21T13:53:10Z</cp:lastPrinted>
  <dcterms:created xsi:type="dcterms:W3CDTF">2023-07-18T18:11:38Z</dcterms:created>
  <dcterms:modified xsi:type="dcterms:W3CDTF">2023-11-19T19:35:20Z</dcterms:modified>
</cp:coreProperties>
</file>