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71" r:id="rId4"/>
    <p:sldId id="259" r:id="rId5"/>
    <p:sldId id="272" r:id="rId6"/>
    <p:sldId id="273" r:id="rId7"/>
    <p:sldId id="274" r:id="rId8"/>
    <p:sldId id="275" r:id="rId9"/>
    <p:sldId id="276" r:id="rId10"/>
    <p:sldId id="277" r:id="rId11"/>
    <p:sldId id="278" r:id="rId1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7245" autoAdjust="0"/>
  </p:normalViewPr>
  <p:slideViewPr>
    <p:cSldViewPr snapToGrid="0">
      <p:cViewPr varScale="1">
        <p:scale>
          <a:sx n="92" d="100"/>
          <a:sy n="92" d="100"/>
        </p:scale>
        <p:origin x="108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E0D53D8-91AB-4C59-B350-22186980658C}" type="datetimeFigureOut">
              <a:rPr lang="en-US" smtClean="0"/>
              <a:t>11/15/2023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3256A85-5A69-4D5C-B85B-5BF7B420B4AA}" type="slidenum">
              <a:rPr lang="en-US" smtClean="0"/>
              <a:t>‹#›</a:t>
            </a:fld>
            <a:endParaRPr lang="en-US"/>
          </a:p>
        </p:txBody>
      </p:sp>
    </p:spTree>
    <p:extLst>
      <p:ext uri="{BB962C8B-B14F-4D97-AF65-F5344CB8AC3E}">
        <p14:creationId xmlns:p14="http://schemas.microsoft.com/office/powerpoint/2010/main" val="342641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256A85-5A69-4D5C-B85B-5BF7B420B4AA}" type="slidenum">
              <a:rPr lang="en-US" smtClean="0"/>
              <a:t>1</a:t>
            </a:fld>
            <a:endParaRPr lang="en-US"/>
          </a:p>
        </p:txBody>
      </p:sp>
    </p:spTree>
    <p:extLst>
      <p:ext uri="{BB962C8B-B14F-4D97-AF65-F5344CB8AC3E}">
        <p14:creationId xmlns:p14="http://schemas.microsoft.com/office/powerpoint/2010/main" val="53641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3256A85-5A69-4D5C-B85B-5BF7B420B4AA}" type="slidenum">
              <a:rPr lang="en-US" smtClean="0"/>
              <a:t>2</a:t>
            </a:fld>
            <a:endParaRPr lang="en-US"/>
          </a:p>
        </p:txBody>
      </p:sp>
    </p:spTree>
    <p:extLst>
      <p:ext uri="{BB962C8B-B14F-4D97-AF65-F5344CB8AC3E}">
        <p14:creationId xmlns:p14="http://schemas.microsoft.com/office/powerpoint/2010/main" val="30379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worth the investment in the vocabulary work before moving on in the lesson. This very easily could be a small group activity where group members give feedback on the sentence and synonyms.  The “Represent to Learn” will get better over time.  Be patient and highlight good examples for the class to model and learn.</a:t>
            </a:r>
          </a:p>
        </p:txBody>
      </p:sp>
      <p:sp>
        <p:nvSpPr>
          <p:cNvPr id="4" name="Slide Number Placeholder 3"/>
          <p:cNvSpPr>
            <a:spLocks noGrp="1"/>
          </p:cNvSpPr>
          <p:nvPr>
            <p:ph type="sldNum" sz="quarter" idx="5"/>
          </p:nvPr>
        </p:nvSpPr>
        <p:spPr/>
        <p:txBody>
          <a:bodyPr/>
          <a:lstStyle/>
          <a:p>
            <a:fld id="{93256A85-5A69-4D5C-B85B-5BF7B420B4AA}" type="slidenum">
              <a:rPr lang="en-US" smtClean="0"/>
              <a:t>3</a:t>
            </a:fld>
            <a:endParaRPr lang="en-US"/>
          </a:p>
        </p:txBody>
      </p:sp>
    </p:spTree>
    <p:extLst>
      <p:ext uri="{BB962C8B-B14F-4D97-AF65-F5344CB8AC3E}">
        <p14:creationId xmlns:p14="http://schemas.microsoft.com/office/powerpoint/2010/main" val="370869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The idea of natural rights was embraced in the colonies, but was an unpopular idea in the noble classes of 1700s Europe.  Why do you natural rights was unpopular in Europe during the 1770s?</a:t>
            </a:r>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4</a:t>
            </a:fld>
            <a:endParaRPr lang="en-US"/>
          </a:p>
        </p:txBody>
      </p:sp>
    </p:spTree>
    <p:extLst>
      <p:ext uri="{BB962C8B-B14F-4D97-AF65-F5344CB8AC3E}">
        <p14:creationId xmlns:p14="http://schemas.microsoft.com/office/powerpoint/2010/main" val="398791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Which of these three natural rights matters the most to you?  Explain.</a:t>
            </a:r>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5</a:t>
            </a:fld>
            <a:endParaRPr lang="en-US"/>
          </a:p>
        </p:txBody>
      </p:sp>
    </p:spTree>
    <p:extLst>
      <p:ext uri="{BB962C8B-B14F-4D97-AF65-F5344CB8AC3E}">
        <p14:creationId xmlns:p14="http://schemas.microsoft.com/office/powerpoint/2010/main" val="222277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What do you think it might be like in a “state of nature”?</a:t>
            </a:r>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6</a:t>
            </a:fld>
            <a:endParaRPr lang="en-US"/>
          </a:p>
        </p:txBody>
      </p:sp>
    </p:spTree>
    <p:extLst>
      <p:ext uri="{BB962C8B-B14F-4D97-AF65-F5344CB8AC3E}">
        <p14:creationId xmlns:p14="http://schemas.microsoft.com/office/powerpoint/2010/main" val="454956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pPr marL="0" indent="0">
              <a:buFontTx/>
              <a:buNone/>
            </a:pPr>
            <a:r>
              <a:rPr lang="en-US" dirty="0"/>
              <a:t>How did your thoughts on the “state of nature” compare with John Locke’s?</a:t>
            </a:r>
          </a:p>
        </p:txBody>
      </p:sp>
      <p:sp>
        <p:nvSpPr>
          <p:cNvPr id="4" name="Slide Number Placeholder 3"/>
          <p:cNvSpPr>
            <a:spLocks noGrp="1"/>
          </p:cNvSpPr>
          <p:nvPr>
            <p:ph type="sldNum" sz="quarter" idx="5"/>
          </p:nvPr>
        </p:nvSpPr>
        <p:spPr/>
        <p:txBody>
          <a:bodyPr/>
          <a:lstStyle/>
          <a:p>
            <a:fld id="{93256A85-5A69-4D5C-B85B-5BF7B420B4AA}" type="slidenum">
              <a:rPr lang="en-US" smtClean="0"/>
              <a:t>8</a:t>
            </a:fld>
            <a:endParaRPr lang="en-US"/>
          </a:p>
        </p:txBody>
      </p:sp>
    </p:spTree>
    <p:extLst>
      <p:ext uri="{BB962C8B-B14F-4D97-AF65-F5344CB8AC3E}">
        <p14:creationId xmlns:p14="http://schemas.microsoft.com/office/powerpoint/2010/main" val="427095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pPr marL="0" indent="0">
              <a:buFontTx/>
              <a:buNone/>
            </a:pPr>
            <a:r>
              <a:rPr lang="en-US" dirty="0"/>
              <a:t>What do you think is the most important thing the people gain from the “social contract”?</a:t>
            </a:r>
          </a:p>
        </p:txBody>
      </p:sp>
      <p:sp>
        <p:nvSpPr>
          <p:cNvPr id="4" name="Slide Number Placeholder 3"/>
          <p:cNvSpPr>
            <a:spLocks noGrp="1"/>
          </p:cNvSpPr>
          <p:nvPr>
            <p:ph type="sldNum" sz="quarter" idx="5"/>
          </p:nvPr>
        </p:nvSpPr>
        <p:spPr/>
        <p:txBody>
          <a:bodyPr/>
          <a:lstStyle/>
          <a:p>
            <a:fld id="{93256A85-5A69-4D5C-B85B-5BF7B420B4AA}" type="slidenum">
              <a:rPr lang="en-US" smtClean="0"/>
              <a:t>9</a:t>
            </a:fld>
            <a:endParaRPr lang="en-US"/>
          </a:p>
        </p:txBody>
      </p:sp>
    </p:spTree>
    <p:extLst>
      <p:ext uri="{BB962C8B-B14F-4D97-AF65-F5344CB8AC3E}">
        <p14:creationId xmlns:p14="http://schemas.microsoft.com/office/powerpoint/2010/main" val="156152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pPr marL="0" indent="0">
              <a:buFontTx/>
              <a:buNone/>
            </a:pPr>
            <a:r>
              <a:rPr lang="en-US" dirty="0"/>
              <a:t>Can you give an example of the “natural rights” that the people give up when the people establish a government through the “social contract”?</a:t>
            </a:r>
          </a:p>
        </p:txBody>
      </p:sp>
      <p:sp>
        <p:nvSpPr>
          <p:cNvPr id="4" name="Slide Number Placeholder 3"/>
          <p:cNvSpPr>
            <a:spLocks noGrp="1"/>
          </p:cNvSpPr>
          <p:nvPr>
            <p:ph type="sldNum" sz="quarter" idx="5"/>
          </p:nvPr>
        </p:nvSpPr>
        <p:spPr/>
        <p:txBody>
          <a:bodyPr/>
          <a:lstStyle/>
          <a:p>
            <a:fld id="{93256A85-5A69-4D5C-B85B-5BF7B420B4AA}" type="slidenum">
              <a:rPr lang="en-US" smtClean="0"/>
              <a:t>10</a:t>
            </a:fld>
            <a:endParaRPr lang="en-US"/>
          </a:p>
        </p:txBody>
      </p:sp>
    </p:spTree>
    <p:extLst>
      <p:ext uri="{BB962C8B-B14F-4D97-AF65-F5344CB8AC3E}">
        <p14:creationId xmlns:p14="http://schemas.microsoft.com/office/powerpoint/2010/main" val="2629954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DA17B54-61BA-45B5-965E-26B480A9C7D3}" type="datetimeFigureOut">
              <a:rPr lang="en-US" smtClean="0"/>
              <a:t>11/15/2023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271E910C-3745-41B8-9465-0D29C626843A}"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0077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57734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711984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24816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035842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A17B54-61BA-45B5-965E-26B480A9C7D3}"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752642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A17B54-61BA-45B5-965E-26B480A9C7D3}"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470270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17B54-61BA-45B5-965E-26B480A9C7D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347703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17B54-61BA-45B5-965E-26B480A9C7D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62205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17B54-61BA-45B5-965E-26B480A9C7D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80117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17B54-61BA-45B5-965E-26B480A9C7D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5106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69351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A17B54-61BA-45B5-965E-26B480A9C7D3}"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90210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A17B54-61BA-45B5-965E-26B480A9C7D3}"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512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17B54-61BA-45B5-965E-26B480A9C7D3}"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03296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57209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95103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DA17B54-61BA-45B5-965E-26B480A9C7D3}" type="datetimeFigureOut">
              <a:rPr lang="en-US" smtClean="0"/>
              <a:t>11/15/2023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271E910C-3745-41B8-9465-0D29C626843A}" type="slidenum">
              <a:rPr lang="en-US" smtClean="0"/>
              <a:t>‹#›</a:t>
            </a:fld>
            <a:endParaRPr lang="en-US"/>
          </a:p>
        </p:txBody>
      </p:sp>
    </p:spTree>
    <p:extLst>
      <p:ext uri="{BB962C8B-B14F-4D97-AF65-F5344CB8AC3E}">
        <p14:creationId xmlns:p14="http://schemas.microsoft.com/office/powerpoint/2010/main" val="310162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9250-1243-1921-BE4D-183A792E0AC0}"/>
              </a:ext>
            </a:extLst>
          </p:cNvPr>
          <p:cNvSpPr>
            <a:spLocks noGrp="1"/>
          </p:cNvSpPr>
          <p:nvPr>
            <p:ph type="ctrTitle"/>
          </p:nvPr>
        </p:nvSpPr>
        <p:spPr>
          <a:xfrm rot="21420000">
            <a:off x="232349" y="260837"/>
            <a:ext cx="10403517" cy="3185600"/>
          </a:xfrm>
        </p:spPr>
        <p:txBody>
          <a:bodyPr>
            <a:normAutofit fontScale="90000"/>
          </a:bodyPr>
          <a:lstStyle/>
          <a:p>
            <a:r>
              <a:rPr lang="en-US" dirty="0"/>
              <a:t>Why did the founders believe that people needed a government?</a:t>
            </a:r>
          </a:p>
        </p:txBody>
      </p:sp>
      <p:sp>
        <p:nvSpPr>
          <p:cNvPr id="3" name="Subtitle 2">
            <a:extLst>
              <a:ext uri="{FF2B5EF4-FFF2-40B4-BE49-F238E27FC236}">
                <a16:creationId xmlns:a16="http://schemas.microsoft.com/office/drawing/2014/main" id="{CC35B3E2-A8CE-DDF4-8076-9333A0EE5809}"/>
              </a:ext>
            </a:extLst>
          </p:cNvPr>
          <p:cNvSpPr>
            <a:spLocks noGrp="1"/>
          </p:cNvSpPr>
          <p:nvPr>
            <p:ph type="subTitle" idx="1"/>
          </p:nvPr>
        </p:nvSpPr>
        <p:spPr>
          <a:xfrm rot="21420000">
            <a:off x="990675" y="3505010"/>
            <a:ext cx="9755187" cy="841281"/>
          </a:xfrm>
        </p:spPr>
        <p:txBody>
          <a:bodyPr/>
          <a:lstStyle/>
          <a:p>
            <a:r>
              <a:rPr lang="en-US" sz="4000" dirty="0"/>
              <a:t>Lesson 2</a:t>
            </a:r>
          </a:p>
        </p:txBody>
      </p:sp>
    </p:spTree>
    <p:extLst>
      <p:ext uri="{BB962C8B-B14F-4D97-AF65-F5344CB8AC3E}">
        <p14:creationId xmlns:p14="http://schemas.microsoft.com/office/powerpoint/2010/main" val="247071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483415"/>
          </a:xfrm>
        </p:spPr>
        <p:txBody>
          <a:bodyPr>
            <a:normAutofit fontScale="90000"/>
          </a:bodyPr>
          <a:lstStyle/>
          <a:p>
            <a:r>
              <a:rPr lang="en-US" dirty="0"/>
              <a:t>Why did the founders believe we needed government?</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98747"/>
            <a:ext cx="11734800" cy="5188319"/>
          </a:xfrm>
          <a:solidFill>
            <a:srgbClr val="F1F1F1"/>
          </a:solidFill>
        </p:spPr>
        <p:txBody>
          <a:bodyPr anchor="t">
            <a:normAutofit/>
          </a:bodyPr>
          <a:lstStyle/>
          <a:p>
            <a:r>
              <a:rPr lang="en-US" sz="4800" dirty="0"/>
              <a:t>The social contract requires that the people give up some of their natural rights for safety</a:t>
            </a:r>
          </a:p>
          <a:p>
            <a:r>
              <a:rPr lang="en-US" sz="4800" dirty="0"/>
              <a:t>The founders believed that people need government to protect natural rights </a:t>
            </a:r>
          </a:p>
          <a:p>
            <a:endParaRPr lang="en-US" sz="4800" dirty="0"/>
          </a:p>
          <a:p>
            <a:pPr marL="0" indent="0">
              <a:buNone/>
            </a:pPr>
            <a:endParaRPr lang="en-US" sz="4800" dirty="0"/>
          </a:p>
        </p:txBody>
      </p:sp>
    </p:spTree>
    <p:extLst>
      <p:ext uri="{BB962C8B-B14F-4D97-AF65-F5344CB8AC3E}">
        <p14:creationId xmlns:p14="http://schemas.microsoft.com/office/powerpoint/2010/main" val="336478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EFFB-ED52-5F4A-7A9A-D6DBE94C4EB3}"/>
              </a:ext>
            </a:extLst>
          </p:cNvPr>
          <p:cNvSpPr>
            <a:spLocks noGrp="1"/>
          </p:cNvSpPr>
          <p:nvPr>
            <p:ph type="title"/>
          </p:nvPr>
        </p:nvSpPr>
        <p:spPr>
          <a:xfrm>
            <a:off x="-1" y="-1"/>
            <a:ext cx="11667067" cy="1608667"/>
          </a:xfrm>
        </p:spPr>
        <p:txBody>
          <a:bodyPr>
            <a:normAutofit/>
          </a:bodyPr>
          <a:lstStyle/>
          <a:p>
            <a:r>
              <a:rPr lang="en-US" dirty="0"/>
              <a:t>Mayflower compact – America’s first social contract</a:t>
            </a:r>
          </a:p>
        </p:txBody>
      </p:sp>
      <p:sp>
        <p:nvSpPr>
          <p:cNvPr id="4" name="Content Placeholder 3">
            <a:extLst>
              <a:ext uri="{FF2B5EF4-FFF2-40B4-BE49-F238E27FC236}">
                <a16:creationId xmlns:a16="http://schemas.microsoft.com/office/drawing/2014/main" id="{2CCF2830-D2F5-723C-25E5-6ADA6F2EE55C}"/>
              </a:ext>
            </a:extLst>
          </p:cNvPr>
          <p:cNvSpPr>
            <a:spLocks noGrp="1"/>
          </p:cNvSpPr>
          <p:nvPr>
            <p:ph sz="quarter" idx="14"/>
          </p:nvPr>
        </p:nvSpPr>
        <p:spPr>
          <a:xfrm>
            <a:off x="3456486" y="1608666"/>
            <a:ext cx="8210579" cy="3962401"/>
          </a:xfrm>
        </p:spPr>
        <p:txBody>
          <a:bodyPr>
            <a:normAutofit/>
          </a:bodyPr>
          <a:lstStyle/>
          <a:p>
            <a:pPr marL="0" indent="0">
              <a:buNone/>
            </a:pPr>
            <a:r>
              <a:rPr lang="en-US" sz="2800" dirty="0"/>
              <a:t>Take a look at the background and the mayflower compact</a:t>
            </a:r>
          </a:p>
          <a:p>
            <a:pPr marL="0" indent="0">
              <a:buNone/>
            </a:pPr>
            <a:r>
              <a:rPr lang="en-US" sz="2800" dirty="0"/>
              <a:t>Identify the three (3) things the signers of the mayflower compact agreed to do</a:t>
            </a:r>
          </a:p>
          <a:p>
            <a:pPr marL="0" indent="0">
              <a:buNone/>
            </a:pPr>
            <a:r>
              <a:rPr lang="en-US" sz="2800" dirty="0"/>
              <a:t>Lastly, explain how the mayflower compact is an example of a social contract</a:t>
            </a:r>
          </a:p>
        </p:txBody>
      </p:sp>
      <p:pic>
        <p:nvPicPr>
          <p:cNvPr id="6" name="Picture 5">
            <a:extLst>
              <a:ext uri="{FF2B5EF4-FFF2-40B4-BE49-F238E27FC236}">
                <a16:creationId xmlns:a16="http://schemas.microsoft.com/office/drawing/2014/main" id="{3FA8887A-9005-7664-9895-0AD55E9A860F}"/>
              </a:ext>
            </a:extLst>
          </p:cNvPr>
          <p:cNvPicPr>
            <a:picLocks noChangeAspect="1"/>
          </p:cNvPicPr>
          <p:nvPr/>
        </p:nvPicPr>
        <p:blipFill rotWithShape="1">
          <a:blip r:embed="rId2"/>
          <a:srcRect l="36250" t="25185" r="35695" b="10370"/>
          <a:stretch/>
        </p:blipFill>
        <p:spPr>
          <a:xfrm>
            <a:off x="270933" y="1608666"/>
            <a:ext cx="2914619" cy="3765919"/>
          </a:xfrm>
          <a:prstGeom prst="rect">
            <a:avLst/>
          </a:prstGeom>
          <a:ln>
            <a:solidFill>
              <a:schemeClr val="tx1"/>
            </a:solidFill>
          </a:ln>
        </p:spPr>
      </p:pic>
    </p:spTree>
    <p:extLst>
      <p:ext uri="{BB962C8B-B14F-4D97-AF65-F5344CB8AC3E}">
        <p14:creationId xmlns:p14="http://schemas.microsoft.com/office/powerpoint/2010/main" val="372546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5F18-64FB-9F8D-0DB7-911C44D9C663}"/>
              </a:ext>
            </a:extLst>
          </p:cNvPr>
          <p:cNvSpPr>
            <a:spLocks noGrp="1"/>
          </p:cNvSpPr>
          <p:nvPr>
            <p:ph type="title"/>
          </p:nvPr>
        </p:nvSpPr>
        <p:spPr>
          <a:xfrm>
            <a:off x="0" y="0"/>
            <a:ext cx="11641873" cy="1293541"/>
          </a:xfrm>
        </p:spPr>
        <p:txBody>
          <a:bodyPr/>
          <a:lstStyle/>
          <a:p>
            <a:r>
              <a:rPr lang="en-US" dirty="0"/>
              <a:t>Bell Work – creative thinking exercise</a:t>
            </a:r>
          </a:p>
        </p:txBody>
      </p:sp>
      <p:sp>
        <p:nvSpPr>
          <p:cNvPr id="3" name="Content Placeholder 2">
            <a:extLst>
              <a:ext uri="{FF2B5EF4-FFF2-40B4-BE49-F238E27FC236}">
                <a16:creationId xmlns:a16="http://schemas.microsoft.com/office/drawing/2014/main" id="{12944EAE-4D63-A197-22B5-9EB5335531A0}"/>
              </a:ext>
            </a:extLst>
          </p:cNvPr>
          <p:cNvSpPr>
            <a:spLocks noGrp="1"/>
          </p:cNvSpPr>
          <p:nvPr>
            <p:ph sz="quarter" idx="13"/>
          </p:nvPr>
        </p:nvSpPr>
        <p:spPr>
          <a:xfrm>
            <a:off x="16933" y="1092820"/>
            <a:ext cx="11624939" cy="5460380"/>
          </a:xfrm>
          <a:solidFill>
            <a:schemeClr val="bg1"/>
          </a:solidFill>
        </p:spPr>
        <p:txBody>
          <a:bodyPr>
            <a:normAutofit fontScale="92500" lnSpcReduction="20000"/>
          </a:bodyPr>
          <a:lstStyle/>
          <a:p>
            <a:pPr marL="0" marR="0" indent="0">
              <a:lnSpc>
                <a:spcPct val="150000"/>
              </a:lnSpc>
              <a:spcBef>
                <a:spcPts val="0"/>
              </a:spcBef>
              <a:buNone/>
            </a:pPr>
            <a:r>
              <a:rPr lang="en-US" sz="3200" dirty="0">
                <a:effectLst/>
                <a:latin typeface="Garamond" panose="02020404030301010803" pitchFamily="18" charset="0"/>
                <a:ea typeface="Calibri" panose="020F0502020204030204" pitchFamily="34" charset="0"/>
                <a:cs typeface="Times New Roman" panose="02020603050405020304" pitchFamily="18" charset="0"/>
              </a:rPr>
              <a:t>	Before you learn about the Founders’ beliefs about rights, let’s examine your own ideas about rights.  Then you can compare your ideas with </a:t>
            </a:r>
            <a:r>
              <a:rPr lang="en-US" sz="3200">
                <a:effectLst/>
                <a:latin typeface="Garamond" panose="02020404030301010803" pitchFamily="18" charset="0"/>
                <a:ea typeface="Calibri" panose="020F0502020204030204" pitchFamily="34" charset="0"/>
                <a:cs typeface="Times New Roman" panose="02020603050405020304" pitchFamily="18" charset="0"/>
              </a:rPr>
              <a:t>theirs. You </a:t>
            </a:r>
            <a:r>
              <a:rPr lang="en-US" sz="3200" dirty="0">
                <a:effectLst/>
                <a:latin typeface="Garamond" panose="02020404030301010803" pitchFamily="18" charset="0"/>
                <a:ea typeface="Calibri" panose="020F0502020204030204" pitchFamily="34" charset="0"/>
                <a:cs typeface="Times New Roman" panose="02020603050405020304" pitchFamily="18" charset="0"/>
              </a:rPr>
              <a:t>will probably find that you and the Founders have many of the same ideas.  </a:t>
            </a:r>
          </a:p>
          <a:p>
            <a:pPr marL="0" marR="0" indent="0">
              <a:lnSpc>
                <a:spcPct val="150000"/>
              </a:lnSpc>
              <a:spcBef>
                <a:spcPts val="0"/>
              </a:spcBef>
              <a:buNone/>
            </a:pPr>
            <a:r>
              <a:rPr lang="en-US" sz="3200" dirty="0">
                <a:effectLst/>
                <a:latin typeface="Garamond" panose="02020404030301010803" pitchFamily="18" charset="0"/>
                <a:ea typeface="Calibri" panose="020F0502020204030204" pitchFamily="34" charset="0"/>
                <a:cs typeface="Times New Roman" panose="02020603050405020304" pitchFamily="18" charset="0"/>
              </a:rPr>
              <a:t>	Work with a partner or in a group of three to five students.  Together answer the questions that follow.  Be prepared to share your ideas with the class</a:t>
            </a:r>
            <a:r>
              <a:rPr lang="en-US" sz="3200" b="1" dirty="0">
                <a:effectLst/>
                <a:latin typeface="Garamond" panose="02020404030301010803"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7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4458-FEBF-D3D5-E61B-453BD41315C9}"/>
              </a:ext>
            </a:extLst>
          </p:cNvPr>
          <p:cNvSpPr>
            <a:spLocks noGrp="1"/>
          </p:cNvSpPr>
          <p:nvPr>
            <p:ph type="title"/>
          </p:nvPr>
        </p:nvSpPr>
        <p:spPr>
          <a:xfrm>
            <a:off x="0" y="0"/>
            <a:ext cx="11082683" cy="1837765"/>
          </a:xfrm>
        </p:spPr>
        <p:txBody>
          <a:bodyPr/>
          <a:lstStyle/>
          <a:p>
            <a:r>
              <a:rPr lang="en-US" dirty="0"/>
              <a:t>Time for vocabulary!!</a:t>
            </a:r>
          </a:p>
        </p:txBody>
      </p:sp>
      <p:graphicFrame>
        <p:nvGraphicFramePr>
          <p:cNvPr id="7" name="Content Placeholder 6">
            <a:extLst>
              <a:ext uri="{FF2B5EF4-FFF2-40B4-BE49-F238E27FC236}">
                <a16:creationId xmlns:a16="http://schemas.microsoft.com/office/drawing/2014/main" id="{AFD7676C-37D5-DE9B-A686-47BA4DD31E51}"/>
              </a:ext>
            </a:extLst>
          </p:cNvPr>
          <p:cNvGraphicFramePr>
            <a:graphicFrameLocks noGrp="1"/>
          </p:cNvGraphicFramePr>
          <p:nvPr>
            <p:ph sz="quarter" idx="13"/>
            <p:extLst>
              <p:ext uri="{D42A27DB-BD31-4B8C-83A1-F6EECF244321}">
                <p14:modId xmlns:p14="http://schemas.microsoft.com/office/powerpoint/2010/main" val="907715368"/>
              </p:ext>
            </p:extLst>
          </p:nvPr>
        </p:nvGraphicFramePr>
        <p:xfrm>
          <a:off x="0" y="1837765"/>
          <a:ext cx="11717867" cy="2700368"/>
        </p:xfrm>
        <a:graphic>
          <a:graphicData uri="http://schemas.openxmlformats.org/drawingml/2006/table">
            <a:tbl>
              <a:tblPr firstRow="1" firstCol="1" bandRow="1">
                <a:tableStyleId>{5C22544A-7EE6-4342-B048-85BDC9FD1C3A}</a:tableStyleId>
              </a:tblPr>
              <a:tblGrid>
                <a:gridCol w="3219970">
                  <a:extLst>
                    <a:ext uri="{9D8B030D-6E8A-4147-A177-3AD203B41FA5}">
                      <a16:colId xmlns:a16="http://schemas.microsoft.com/office/drawing/2014/main" val="1329562714"/>
                    </a:ext>
                  </a:extLst>
                </a:gridCol>
                <a:gridCol w="2842163">
                  <a:extLst>
                    <a:ext uri="{9D8B030D-6E8A-4147-A177-3AD203B41FA5}">
                      <a16:colId xmlns:a16="http://schemas.microsoft.com/office/drawing/2014/main" val="1006731326"/>
                    </a:ext>
                  </a:extLst>
                </a:gridCol>
                <a:gridCol w="3119940">
                  <a:extLst>
                    <a:ext uri="{9D8B030D-6E8A-4147-A177-3AD203B41FA5}">
                      <a16:colId xmlns:a16="http://schemas.microsoft.com/office/drawing/2014/main" val="169101905"/>
                    </a:ext>
                  </a:extLst>
                </a:gridCol>
                <a:gridCol w="2535794">
                  <a:extLst>
                    <a:ext uri="{9D8B030D-6E8A-4147-A177-3AD203B41FA5}">
                      <a16:colId xmlns:a16="http://schemas.microsoft.com/office/drawing/2014/main" val="1506496085"/>
                    </a:ext>
                  </a:extLst>
                </a:gridCol>
              </a:tblGrid>
              <a:tr h="1377802">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Consent</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Consent of the Governed</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Liberty</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Life</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773746194"/>
                  </a:ext>
                </a:extLst>
              </a:tr>
              <a:tr h="1322566">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Natural Rights</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Property</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Social Contract</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3200" b="1" dirty="0">
                          <a:solidFill>
                            <a:schemeClr val="bg1"/>
                          </a:solidFill>
                          <a:effectLst/>
                          <a:latin typeface="Garamond" panose="02020404030301010803" pitchFamily="18" charset="0"/>
                        </a:rPr>
                        <a:t>State of Nature</a:t>
                      </a:r>
                      <a:endPar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3093860397"/>
                  </a:ext>
                </a:extLst>
              </a:tr>
            </a:tbl>
          </a:graphicData>
        </a:graphic>
      </p:graphicFrame>
    </p:spTree>
    <p:extLst>
      <p:ext uri="{BB962C8B-B14F-4D97-AF65-F5344CB8AC3E}">
        <p14:creationId xmlns:p14="http://schemas.microsoft.com/office/powerpoint/2010/main" val="87052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483415"/>
          </a:xfrm>
        </p:spPr>
        <p:txBody>
          <a:bodyPr>
            <a:normAutofit fontScale="90000"/>
          </a:bodyPr>
          <a:lstStyle/>
          <a:p>
            <a:r>
              <a:rPr lang="en-US" dirty="0"/>
              <a:t>What were the founders’ beliefs about rights?</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98747"/>
            <a:ext cx="11734800" cy="5188319"/>
          </a:xfrm>
          <a:solidFill>
            <a:srgbClr val="F1F1F1"/>
          </a:solidFill>
        </p:spPr>
        <p:txBody>
          <a:bodyPr anchor="t">
            <a:normAutofit fontScale="92500"/>
          </a:bodyPr>
          <a:lstStyle/>
          <a:p>
            <a:r>
              <a:rPr lang="en-US" sz="4800" dirty="0"/>
              <a:t>Most founders believed people had certain natural rights.</a:t>
            </a:r>
          </a:p>
          <a:p>
            <a:r>
              <a:rPr lang="en-US" sz="4800" dirty="0"/>
              <a:t>Natural rights include life,  liberty, and property</a:t>
            </a:r>
          </a:p>
          <a:p>
            <a:r>
              <a:rPr lang="en-US" sz="4800" dirty="0"/>
              <a:t>Everyone is born with these rights and they cannot be taken away without consent </a:t>
            </a:r>
          </a:p>
          <a:p>
            <a:pPr marL="0" indent="0">
              <a:buNone/>
            </a:pPr>
            <a:endParaRPr lang="en-US" sz="4800" dirty="0"/>
          </a:p>
        </p:txBody>
      </p:sp>
    </p:spTree>
    <p:extLst>
      <p:ext uri="{BB962C8B-B14F-4D97-AF65-F5344CB8AC3E}">
        <p14:creationId xmlns:p14="http://schemas.microsoft.com/office/powerpoint/2010/main" val="196504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483415"/>
          </a:xfrm>
        </p:spPr>
        <p:txBody>
          <a:bodyPr>
            <a:normAutofit fontScale="90000"/>
          </a:bodyPr>
          <a:lstStyle/>
          <a:p>
            <a:r>
              <a:rPr lang="en-US" dirty="0"/>
              <a:t>What were the founders’ beliefs about rights? The natural rights.</a:t>
            </a:r>
          </a:p>
        </p:txBody>
      </p:sp>
      <p:sp>
        <p:nvSpPr>
          <p:cNvPr id="3" name="Content Placeholder 2">
            <a:extLst>
              <a:ext uri="{FF2B5EF4-FFF2-40B4-BE49-F238E27FC236}">
                <a16:creationId xmlns:a16="http://schemas.microsoft.com/office/drawing/2014/main" id="{E3216512-2FB2-3EE1-B7CD-799447E4B813}"/>
              </a:ext>
            </a:extLst>
          </p:cNvPr>
          <p:cNvSpPr>
            <a:spLocks noGrp="1" noRot="1" noMove="1" noResize="1" noEditPoints="1" noAdjustHandles="1" noChangeArrowheads="1" noChangeShapeType="1"/>
          </p:cNvSpPr>
          <p:nvPr>
            <p:ph sz="quarter" idx="13"/>
          </p:nvPr>
        </p:nvSpPr>
        <p:spPr>
          <a:xfrm>
            <a:off x="0" y="1398747"/>
            <a:ext cx="11734800" cy="5188319"/>
          </a:xfrm>
          <a:solidFill>
            <a:srgbClr val="F1F1F1"/>
          </a:solidFill>
        </p:spPr>
        <p:txBody>
          <a:bodyPr anchor="t">
            <a:normAutofit fontScale="85000" lnSpcReduction="10000"/>
          </a:bodyPr>
          <a:lstStyle/>
          <a:p>
            <a:r>
              <a:rPr lang="en-US" sz="4800" dirty="0"/>
              <a:t>Natural right to Life is to live without fear of being injured or killed by others</a:t>
            </a:r>
          </a:p>
          <a:p>
            <a:r>
              <a:rPr lang="en-US" sz="4800" dirty="0"/>
              <a:t>Natural right to liberty is the right to be free.  The right to believe what you want, read what you want, speak freely and travel where you want.</a:t>
            </a:r>
          </a:p>
          <a:p>
            <a:r>
              <a:rPr lang="en-US" sz="4800" dirty="0"/>
              <a:t>Natural right to property is the right to own things.  Your labor and work is also property.</a:t>
            </a:r>
          </a:p>
          <a:p>
            <a:pPr marL="0" indent="0">
              <a:buNone/>
            </a:pPr>
            <a:endParaRPr lang="en-US" sz="4800" dirty="0"/>
          </a:p>
        </p:txBody>
      </p:sp>
    </p:spTree>
    <p:extLst>
      <p:ext uri="{BB962C8B-B14F-4D97-AF65-F5344CB8AC3E}">
        <p14:creationId xmlns:p14="http://schemas.microsoft.com/office/powerpoint/2010/main" val="166905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483415"/>
          </a:xfrm>
        </p:spPr>
        <p:txBody>
          <a:bodyPr>
            <a:normAutofit fontScale="90000"/>
          </a:bodyPr>
          <a:lstStyle/>
          <a:p>
            <a:r>
              <a:rPr lang="en-US" dirty="0"/>
              <a:t>What problems might we have protecting our rights? John </a:t>
            </a:r>
            <a:r>
              <a:rPr lang="en-US" dirty="0" err="1"/>
              <a:t>locke</a:t>
            </a:r>
            <a:r>
              <a:rPr lang="en-US" dirty="0"/>
              <a:t>.</a:t>
            </a:r>
          </a:p>
        </p:txBody>
      </p:sp>
      <p:sp>
        <p:nvSpPr>
          <p:cNvPr id="3" name="Content Placeholder 2">
            <a:extLst>
              <a:ext uri="{FF2B5EF4-FFF2-40B4-BE49-F238E27FC236}">
                <a16:creationId xmlns:a16="http://schemas.microsoft.com/office/drawing/2014/main" id="{E3216512-2FB2-3EE1-B7CD-799447E4B813}"/>
              </a:ext>
            </a:extLst>
          </p:cNvPr>
          <p:cNvSpPr>
            <a:spLocks noGrp="1" noRot="1" noMove="1" noResize="1" noEditPoints="1" noAdjustHandles="1" noChangeArrowheads="1" noChangeShapeType="1"/>
          </p:cNvSpPr>
          <p:nvPr>
            <p:ph sz="quarter" idx="13"/>
          </p:nvPr>
        </p:nvSpPr>
        <p:spPr>
          <a:xfrm>
            <a:off x="0" y="1398747"/>
            <a:ext cx="11734800" cy="5188319"/>
          </a:xfrm>
          <a:solidFill>
            <a:srgbClr val="F1F1F1"/>
          </a:solidFill>
        </p:spPr>
        <p:txBody>
          <a:bodyPr anchor="t">
            <a:normAutofit lnSpcReduction="10000"/>
          </a:bodyPr>
          <a:lstStyle/>
          <a:p>
            <a:r>
              <a:rPr lang="en-US" sz="4800" dirty="0"/>
              <a:t>the English philosopher john </a:t>
            </a:r>
            <a:r>
              <a:rPr lang="en-US" sz="4800" dirty="0" err="1"/>
              <a:t>locke</a:t>
            </a:r>
            <a:r>
              <a:rPr lang="en-US" sz="4800" dirty="0"/>
              <a:t> wrote about natural rights</a:t>
            </a:r>
          </a:p>
          <a:p>
            <a:r>
              <a:rPr lang="en-US" sz="4800" dirty="0"/>
              <a:t>He heavily influenced the founders </a:t>
            </a:r>
          </a:p>
          <a:p>
            <a:r>
              <a:rPr lang="en-US" sz="4800" dirty="0"/>
              <a:t>Locke wrote about the “state of nature”  with no government, with no rules and no laws. </a:t>
            </a:r>
          </a:p>
          <a:p>
            <a:pPr marL="0" indent="0">
              <a:buNone/>
            </a:pPr>
            <a:endParaRPr lang="en-US" sz="4800" dirty="0"/>
          </a:p>
        </p:txBody>
      </p:sp>
    </p:spTree>
    <p:extLst>
      <p:ext uri="{BB962C8B-B14F-4D97-AF65-F5344CB8AC3E}">
        <p14:creationId xmlns:p14="http://schemas.microsoft.com/office/powerpoint/2010/main" val="2563036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E4B04-2507-C385-A3C6-097661134055}"/>
              </a:ext>
            </a:extLst>
          </p:cNvPr>
          <p:cNvSpPr txBox="1">
            <a:spLocks/>
          </p:cNvSpPr>
          <p:nvPr/>
        </p:nvSpPr>
        <p:spPr>
          <a:xfrm>
            <a:off x="0" y="118533"/>
            <a:ext cx="11684000" cy="6265334"/>
          </a:xfrm>
          <a:prstGeom prst="rect">
            <a:avLst/>
          </a:prstGeom>
          <a:solidFill>
            <a:schemeClr val="bg1"/>
          </a:solidFill>
        </p:spPr>
        <p:txBody>
          <a:bodyPr>
            <a:normAutofit fontScale="97500" lnSpcReduction="100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dirty="0"/>
              <a:t>Critical thinking exercise – what might happen if there were no rules, laws or government?</a:t>
            </a:r>
          </a:p>
          <a:p>
            <a:endParaRPr lang="en-US" sz="1800" dirty="0"/>
          </a:p>
          <a:p>
            <a:r>
              <a:rPr lang="en-US" dirty="0">
                <a:solidFill>
                  <a:schemeClr val="tx1"/>
                </a:solidFill>
              </a:rPr>
              <a:t>Imagine that you live on an island far away.  There are no rules, no laws and no government.  There is no one to tell you what to do.  Work with a partner or small group.  Answer the questions on your class guide.</a:t>
            </a:r>
          </a:p>
        </p:txBody>
      </p:sp>
    </p:spTree>
    <p:extLst>
      <p:ext uri="{BB962C8B-B14F-4D97-AF65-F5344CB8AC3E}">
        <p14:creationId xmlns:p14="http://schemas.microsoft.com/office/powerpoint/2010/main" val="415607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483415"/>
          </a:xfrm>
        </p:spPr>
        <p:txBody>
          <a:bodyPr>
            <a:normAutofit fontScale="90000"/>
          </a:bodyPr>
          <a:lstStyle/>
          <a:p>
            <a:r>
              <a:rPr lang="en-US" dirty="0"/>
              <a:t>What did john </a:t>
            </a:r>
            <a:r>
              <a:rPr lang="en-US" dirty="0" err="1"/>
              <a:t>locke</a:t>
            </a:r>
            <a:r>
              <a:rPr lang="en-US" dirty="0"/>
              <a:t> say might happen if there were no rules, laws, or government</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98747"/>
            <a:ext cx="11734800" cy="5188319"/>
          </a:xfrm>
          <a:solidFill>
            <a:srgbClr val="F1F1F1"/>
          </a:solidFill>
        </p:spPr>
        <p:txBody>
          <a:bodyPr anchor="t">
            <a:normAutofit fontScale="92500" lnSpcReduction="20000"/>
          </a:bodyPr>
          <a:lstStyle/>
          <a:p>
            <a:r>
              <a:rPr lang="en-US" sz="4800" dirty="0"/>
              <a:t>Locke thought some people would try to take away the rights of others</a:t>
            </a:r>
          </a:p>
          <a:p>
            <a:r>
              <a:rPr lang="en-US" sz="4800" dirty="0"/>
              <a:t>Stronger people would force weaker people</a:t>
            </a:r>
          </a:p>
          <a:p>
            <a:r>
              <a:rPr lang="en-US" sz="4800" dirty="0"/>
              <a:t>Believed the weaker people would unite against the outnumbered strong</a:t>
            </a:r>
          </a:p>
          <a:p>
            <a:r>
              <a:rPr lang="en-US" sz="4800" dirty="0"/>
              <a:t>It would be very hard to live a safe and peaceful life in a state </a:t>
            </a:r>
            <a:r>
              <a:rPr lang="en-US" sz="4800"/>
              <a:t>of nature</a:t>
            </a:r>
            <a:endParaRPr lang="en-US" sz="4800" dirty="0"/>
          </a:p>
          <a:p>
            <a:pPr marL="0" indent="0">
              <a:buNone/>
            </a:pPr>
            <a:endParaRPr lang="en-US" sz="4800" dirty="0"/>
          </a:p>
        </p:txBody>
      </p:sp>
    </p:spTree>
    <p:extLst>
      <p:ext uri="{BB962C8B-B14F-4D97-AF65-F5344CB8AC3E}">
        <p14:creationId xmlns:p14="http://schemas.microsoft.com/office/powerpoint/2010/main" val="151967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483415"/>
          </a:xfrm>
        </p:spPr>
        <p:txBody>
          <a:bodyPr>
            <a:normAutofit fontScale="90000"/>
          </a:bodyPr>
          <a:lstStyle/>
          <a:p>
            <a:r>
              <a:rPr lang="en-US" dirty="0"/>
              <a:t>Why did the founders believe we needed government?</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98747"/>
            <a:ext cx="11734800" cy="5188319"/>
          </a:xfrm>
          <a:solidFill>
            <a:srgbClr val="F1F1F1"/>
          </a:solidFill>
        </p:spPr>
        <p:txBody>
          <a:bodyPr anchor="t">
            <a:normAutofit lnSpcReduction="10000"/>
          </a:bodyPr>
          <a:lstStyle/>
          <a:p>
            <a:r>
              <a:rPr lang="en-US" sz="4800" dirty="0" err="1"/>
              <a:t>locke</a:t>
            </a:r>
            <a:r>
              <a:rPr lang="en-US" sz="4800" dirty="0"/>
              <a:t> wrote that government was the solution to the state of nature problems</a:t>
            </a:r>
          </a:p>
          <a:p>
            <a:r>
              <a:rPr lang="en-US" sz="4800" dirty="0"/>
              <a:t>The people would create a social contract to form a government</a:t>
            </a:r>
          </a:p>
          <a:p>
            <a:r>
              <a:rPr lang="en-US" sz="4800" dirty="0"/>
              <a:t>The consent of the governed means the people would obey the laws </a:t>
            </a:r>
          </a:p>
          <a:p>
            <a:endParaRPr lang="en-US" sz="4800" dirty="0"/>
          </a:p>
          <a:p>
            <a:pPr marL="0" indent="0">
              <a:buNone/>
            </a:pPr>
            <a:endParaRPr lang="en-US" sz="4800" dirty="0"/>
          </a:p>
        </p:txBody>
      </p:sp>
    </p:spTree>
    <p:extLst>
      <p:ext uri="{BB962C8B-B14F-4D97-AF65-F5344CB8AC3E}">
        <p14:creationId xmlns:p14="http://schemas.microsoft.com/office/powerpoint/2010/main" val="812038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3052</TotalTime>
  <Words>763</Words>
  <Application>Microsoft Office PowerPoint</Application>
  <PresentationFormat>Widescreen</PresentationFormat>
  <Paragraphs>74</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Garamond</vt:lpstr>
      <vt:lpstr>Impact</vt:lpstr>
      <vt:lpstr>Main Event</vt:lpstr>
      <vt:lpstr>Why did the founders believe that people needed a government?</vt:lpstr>
      <vt:lpstr>Bell Work – creative thinking exercise</vt:lpstr>
      <vt:lpstr>Time for vocabulary!!</vt:lpstr>
      <vt:lpstr>What were the founders’ beliefs about rights?</vt:lpstr>
      <vt:lpstr>What were the founders’ beliefs about rights? The natural rights.</vt:lpstr>
      <vt:lpstr>What problems might we have protecting our rights? John locke.</vt:lpstr>
      <vt:lpstr>PowerPoint Presentation</vt:lpstr>
      <vt:lpstr>What did john locke say might happen if there were no rules, laws, or government</vt:lpstr>
      <vt:lpstr>Why did the founders believe we needed government?</vt:lpstr>
      <vt:lpstr>Why did the founders believe we needed government?</vt:lpstr>
      <vt:lpstr>Mayflower compact – America’s first social contract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were the first state governments like?</dc:title>
  <dc:creator>Michael Fassold</dc:creator>
  <cp:lastModifiedBy>John Althardt</cp:lastModifiedBy>
  <cp:revision>17</cp:revision>
  <cp:lastPrinted>2023-07-21T13:53:10Z</cp:lastPrinted>
  <dcterms:created xsi:type="dcterms:W3CDTF">2023-07-18T18:11:38Z</dcterms:created>
  <dcterms:modified xsi:type="dcterms:W3CDTF">2023-11-15T20:54:05Z</dcterms:modified>
</cp:coreProperties>
</file>