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59" r:id="rId6"/>
    <p:sldId id="272" r:id="rId7"/>
    <p:sldId id="273" r:id="rId8"/>
    <p:sldId id="274" r:id="rId9"/>
    <p:sldId id="275" r:id="rId10"/>
    <p:sldId id="276" r:id="rId11"/>
    <p:sldId id="279" r:id="rId12"/>
    <p:sldId id="277" r:id="rId13"/>
    <p:sldId id="280" r:id="rId14"/>
    <p:sldId id="281" r:id="rId15"/>
    <p:sldId id="282" r:id="rId16"/>
    <p:sldId id="283"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615" autoAdjust="0"/>
  </p:normalViewPr>
  <p:slideViewPr>
    <p:cSldViewPr snapToGrid="0">
      <p:cViewPr varScale="1">
        <p:scale>
          <a:sx n="80" d="100"/>
          <a:sy n="80" d="100"/>
        </p:scale>
        <p:origin x="15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0D53D8-91AB-4C59-B350-22186980658C}" type="datetimeFigureOut">
              <a:rPr lang="en-US" smtClean="0"/>
              <a:t>11/15/2023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256A85-5A69-4D5C-B85B-5BF7B420B4AA}" type="slidenum">
              <a:rPr lang="en-US" smtClean="0"/>
              <a:t>‹#›</a:t>
            </a:fld>
            <a:endParaRPr lang="en-US"/>
          </a:p>
        </p:txBody>
      </p:sp>
    </p:spTree>
    <p:extLst>
      <p:ext uri="{BB962C8B-B14F-4D97-AF65-F5344CB8AC3E}">
        <p14:creationId xmlns:p14="http://schemas.microsoft.com/office/powerpoint/2010/main" val="34264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256A85-5A69-4D5C-B85B-5BF7B420B4AA}" type="slidenum">
              <a:rPr lang="en-US" smtClean="0"/>
              <a:t>1</a:t>
            </a:fld>
            <a:endParaRPr lang="en-US"/>
          </a:p>
        </p:txBody>
      </p:sp>
    </p:spTree>
    <p:extLst>
      <p:ext uri="{BB962C8B-B14F-4D97-AF65-F5344CB8AC3E}">
        <p14:creationId xmlns:p14="http://schemas.microsoft.com/office/powerpoint/2010/main" val="5364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 Why were deep rivers that flowed west to east such an advantage in the Middle Colonies?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10</a:t>
            </a:fld>
            <a:endParaRPr lang="en-US"/>
          </a:p>
        </p:txBody>
      </p:sp>
    </p:spTree>
    <p:extLst>
      <p:ext uri="{BB962C8B-B14F-4D97-AF65-F5344CB8AC3E}">
        <p14:creationId xmlns:p14="http://schemas.microsoft.com/office/powerpoint/2010/main" val="60698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11</a:t>
            </a:fld>
            <a:endParaRPr lang="en-US"/>
          </a:p>
        </p:txBody>
      </p:sp>
    </p:spTree>
    <p:extLst>
      <p:ext uri="{BB962C8B-B14F-4D97-AF65-F5344CB8AC3E}">
        <p14:creationId xmlns:p14="http://schemas.microsoft.com/office/powerpoint/2010/main" val="7033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pPr marL="0" indent="0">
              <a:buFontTx/>
              <a:buNone/>
            </a:pPr>
            <a:r>
              <a:rPr lang="en-US" dirty="0"/>
              <a:t>Why do you think that Great Britain ignored the colonies through most of its rule?</a:t>
            </a:r>
          </a:p>
        </p:txBody>
      </p:sp>
      <p:sp>
        <p:nvSpPr>
          <p:cNvPr id="4" name="Slide Number Placeholder 3"/>
          <p:cNvSpPr>
            <a:spLocks noGrp="1"/>
          </p:cNvSpPr>
          <p:nvPr>
            <p:ph type="sldNum" sz="quarter" idx="5"/>
          </p:nvPr>
        </p:nvSpPr>
        <p:spPr/>
        <p:txBody>
          <a:bodyPr/>
          <a:lstStyle/>
          <a:p>
            <a:fld id="{93256A85-5A69-4D5C-B85B-5BF7B420B4AA}" type="slidenum">
              <a:rPr lang="en-US" smtClean="0"/>
              <a:t>12</a:t>
            </a:fld>
            <a:endParaRPr lang="en-US"/>
          </a:p>
        </p:txBody>
      </p:sp>
    </p:spTree>
    <p:extLst>
      <p:ext uri="{BB962C8B-B14F-4D97-AF65-F5344CB8AC3E}">
        <p14:creationId xmlns:p14="http://schemas.microsoft.com/office/powerpoint/2010/main" val="267530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pPr marL="0" indent="0">
              <a:buFontTx/>
              <a:buNone/>
            </a:pPr>
            <a:r>
              <a:rPr lang="en-US" dirty="0"/>
              <a:t>If you lived in the colonies in the 1770s, would you think the times were exciting to something to fear?</a:t>
            </a:r>
          </a:p>
        </p:txBody>
      </p:sp>
      <p:sp>
        <p:nvSpPr>
          <p:cNvPr id="4" name="Slide Number Placeholder 3"/>
          <p:cNvSpPr>
            <a:spLocks noGrp="1"/>
          </p:cNvSpPr>
          <p:nvPr>
            <p:ph type="sldNum" sz="quarter" idx="5"/>
          </p:nvPr>
        </p:nvSpPr>
        <p:spPr/>
        <p:txBody>
          <a:bodyPr/>
          <a:lstStyle/>
          <a:p>
            <a:fld id="{93256A85-5A69-4D5C-B85B-5BF7B420B4AA}" type="slidenum">
              <a:rPr lang="en-US" smtClean="0"/>
              <a:t>13</a:t>
            </a:fld>
            <a:endParaRPr lang="en-US"/>
          </a:p>
        </p:txBody>
      </p:sp>
    </p:spTree>
    <p:extLst>
      <p:ext uri="{BB962C8B-B14F-4D97-AF65-F5344CB8AC3E}">
        <p14:creationId xmlns:p14="http://schemas.microsoft.com/office/powerpoint/2010/main" val="208642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What would the founders by considered by the eyes of the British government in the 1770s?</a:t>
            </a:r>
          </a:p>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14</a:t>
            </a:fld>
            <a:endParaRPr lang="en-US"/>
          </a:p>
        </p:txBody>
      </p:sp>
    </p:spTree>
    <p:extLst>
      <p:ext uri="{BB962C8B-B14F-4D97-AF65-F5344CB8AC3E}">
        <p14:creationId xmlns:p14="http://schemas.microsoft.com/office/powerpoint/2010/main" val="122376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What do you think the founders risked by supporting independence from Great Britain?</a:t>
            </a:r>
          </a:p>
        </p:txBody>
      </p:sp>
      <p:sp>
        <p:nvSpPr>
          <p:cNvPr id="4" name="Slide Number Placeholder 3"/>
          <p:cNvSpPr>
            <a:spLocks noGrp="1"/>
          </p:cNvSpPr>
          <p:nvPr>
            <p:ph type="sldNum" sz="quarter" idx="5"/>
          </p:nvPr>
        </p:nvSpPr>
        <p:spPr/>
        <p:txBody>
          <a:bodyPr/>
          <a:lstStyle/>
          <a:p>
            <a:fld id="{93256A85-5A69-4D5C-B85B-5BF7B420B4AA}" type="slidenum">
              <a:rPr lang="en-US" smtClean="0"/>
              <a:t>15</a:t>
            </a:fld>
            <a:endParaRPr lang="en-US"/>
          </a:p>
        </p:txBody>
      </p:sp>
    </p:spTree>
    <p:extLst>
      <p:ext uri="{BB962C8B-B14F-4D97-AF65-F5344CB8AC3E}">
        <p14:creationId xmlns:p14="http://schemas.microsoft.com/office/powerpoint/2010/main" val="167271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What do you think the founders risked by supporting independence from Great Britain?</a:t>
            </a:r>
          </a:p>
        </p:txBody>
      </p:sp>
      <p:sp>
        <p:nvSpPr>
          <p:cNvPr id="4" name="Slide Number Placeholder 3"/>
          <p:cNvSpPr>
            <a:spLocks noGrp="1"/>
          </p:cNvSpPr>
          <p:nvPr>
            <p:ph type="sldNum" sz="quarter" idx="5"/>
          </p:nvPr>
        </p:nvSpPr>
        <p:spPr/>
        <p:txBody>
          <a:bodyPr/>
          <a:lstStyle/>
          <a:p>
            <a:fld id="{93256A85-5A69-4D5C-B85B-5BF7B420B4AA}" type="slidenum">
              <a:rPr lang="en-US" smtClean="0"/>
              <a:t>16</a:t>
            </a:fld>
            <a:endParaRPr lang="en-US"/>
          </a:p>
        </p:txBody>
      </p:sp>
    </p:spTree>
    <p:extLst>
      <p:ext uri="{BB962C8B-B14F-4D97-AF65-F5344CB8AC3E}">
        <p14:creationId xmlns:p14="http://schemas.microsoft.com/office/powerpoint/2010/main" val="36735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“Agree” sign on one end of the classroom and a “Disagree” sign on the opposite side.  Allow students to move along the line to the degree that they agree or disagree with the statement.</a:t>
            </a:r>
          </a:p>
        </p:txBody>
      </p:sp>
      <p:sp>
        <p:nvSpPr>
          <p:cNvPr id="4" name="Slide Number Placeholder 3"/>
          <p:cNvSpPr>
            <a:spLocks noGrp="1"/>
          </p:cNvSpPr>
          <p:nvPr>
            <p:ph type="sldNum" sz="quarter" idx="5"/>
          </p:nvPr>
        </p:nvSpPr>
        <p:spPr/>
        <p:txBody>
          <a:bodyPr/>
          <a:lstStyle/>
          <a:p>
            <a:fld id="{93256A85-5A69-4D5C-B85B-5BF7B420B4AA}" type="slidenum">
              <a:rPr lang="en-US" smtClean="0"/>
              <a:t>2</a:t>
            </a:fld>
            <a:endParaRPr lang="en-US"/>
          </a:p>
        </p:txBody>
      </p:sp>
    </p:spTree>
    <p:extLst>
      <p:ext uri="{BB962C8B-B14F-4D97-AF65-F5344CB8AC3E}">
        <p14:creationId xmlns:p14="http://schemas.microsoft.com/office/powerpoint/2010/main" val="303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worth the investment in the vocabulary work before moving on in the lesson. This very easily could be a small group activity where group members give feedback on the sentence and synonyms.  The “Represent to Learn” will get better over time.  Be patient and highlight good examples for the class to model and learn.</a:t>
            </a:r>
          </a:p>
        </p:txBody>
      </p:sp>
      <p:sp>
        <p:nvSpPr>
          <p:cNvPr id="4" name="Slide Number Placeholder 3"/>
          <p:cNvSpPr>
            <a:spLocks noGrp="1"/>
          </p:cNvSpPr>
          <p:nvPr>
            <p:ph type="sldNum" sz="quarter" idx="5"/>
          </p:nvPr>
        </p:nvSpPr>
        <p:spPr/>
        <p:txBody>
          <a:bodyPr/>
          <a:lstStyle/>
          <a:p>
            <a:fld id="{93256A85-5A69-4D5C-B85B-5BF7B420B4AA}" type="slidenum">
              <a:rPr lang="en-US" smtClean="0"/>
              <a:t>3</a:t>
            </a:fld>
            <a:endParaRPr lang="en-US"/>
          </a:p>
        </p:txBody>
      </p:sp>
    </p:spTree>
    <p:extLst>
      <p:ext uri="{BB962C8B-B14F-4D97-AF65-F5344CB8AC3E}">
        <p14:creationId xmlns:p14="http://schemas.microsoft.com/office/powerpoint/2010/main" val="37086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4</a:t>
            </a:fld>
            <a:endParaRPr lang="en-US"/>
          </a:p>
        </p:txBody>
      </p:sp>
    </p:spTree>
    <p:extLst>
      <p:ext uri="{BB962C8B-B14F-4D97-AF65-F5344CB8AC3E}">
        <p14:creationId xmlns:p14="http://schemas.microsoft.com/office/powerpoint/2010/main" val="312145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What impact do you think it had in Europe for only the rich could own land?</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5</a:t>
            </a:fld>
            <a:endParaRPr lang="en-US"/>
          </a:p>
        </p:txBody>
      </p:sp>
    </p:spTree>
    <p:extLst>
      <p:ext uri="{BB962C8B-B14F-4D97-AF65-F5344CB8AC3E}">
        <p14:creationId xmlns:p14="http://schemas.microsoft.com/office/powerpoint/2010/main" val="398791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Why do you think Native-American pushed West instead of fighting for their ancestral land?</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6</a:t>
            </a:fld>
            <a:endParaRPr lang="en-US"/>
          </a:p>
        </p:txBody>
      </p:sp>
    </p:spTree>
    <p:extLst>
      <p:ext uri="{BB962C8B-B14F-4D97-AF65-F5344CB8AC3E}">
        <p14:creationId xmlns:p14="http://schemas.microsoft.com/office/powerpoint/2010/main" val="171944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 Why do you think the Southern economies used slave labor?</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7</a:t>
            </a:fld>
            <a:endParaRPr lang="en-US"/>
          </a:p>
        </p:txBody>
      </p:sp>
    </p:spTree>
    <p:extLst>
      <p:ext uri="{BB962C8B-B14F-4D97-AF65-F5344CB8AC3E}">
        <p14:creationId xmlns:p14="http://schemas.microsoft.com/office/powerpoint/2010/main" val="121400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r>
              <a:rPr lang="en-US" sz="1200" b="0" dirty="0">
                <a:latin typeface="+mn-lt"/>
                <a:ea typeface="+mn-ea"/>
                <a:cs typeface="+mn-cs"/>
              </a:rPr>
              <a:t>\</a:t>
            </a:r>
          </a:p>
          <a:p>
            <a:r>
              <a:rPr lang="en-US" sz="1900" b="1" dirty="0" err="1">
                <a:latin typeface="Garamond" panose="02020404030301010803" pitchFamily="18" charset="0"/>
                <a:ea typeface="Calibri" panose="020F0502020204030204" pitchFamily="34" charset="0"/>
                <a:cs typeface="Times New Roman" panose="02020603050405020304" pitchFamily="18" charset="0"/>
              </a:rPr>
              <a:t>hy</a:t>
            </a:r>
            <a:r>
              <a:rPr lang="en-US" sz="1900" b="1" dirty="0">
                <a:latin typeface="Garamond" panose="02020404030301010803" pitchFamily="18" charset="0"/>
                <a:ea typeface="Calibri" panose="020F0502020204030204" pitchFamily="34" charset="0"/>
                <a:cs typeface="Times New Roman" panose="02020603050405020304" pitchFamily="18" charset="0"/>
              </a:rPr>
              <a:t> do you think there were less slaves in the Northern colonies?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8</a:t>
            </a:fld>
            <a:endParaRPr lang="en-US"/>
          </a:p>
        </p:txBody>
      </p:sp>
    </p:spTree>
    <p:extLst>
      <p:ext uri="{BB962C8B-B14F-4D97-AF65-F5344CB8AC3E}">
        <p14:creationId xmlns:p14="http://schemas.microsoft.com/office/powerpoint/2010/main" val="172697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Why were deep rivers that flowed west to east such an advantage in the Middle Colonies?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9</a:t>
            </a:fld>
            <a:endParaRPr lang="en-US"/>
          </a:p>
        </p:txBody>
      </p:sp>
    </p:spTree>
    <p:extLst>
      <p:ext uri="{BB962C8B-B14F-4D97-AF65-F5344CB8AC3E}">
        <p14:creationId xmlns:p14="http://schemas.microsoft.com/office/powerpoint/2010/main" val="2373756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71E910C-3745-41B8-9465-0D29C626843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7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57734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711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8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03584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75264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4702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34770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22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80117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5106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9351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7B54-61BA-45B5-965E-26B480A9C7D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021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1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7B54-61BA-45B5-965E-26B480A9C7D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032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720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5103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71E910C-3745-41B8-9465-0D29C626843A}" type="slidenum">
              <a:rPr lang="en-US" smtClean="0"/>
              <a:t>‹#›</a:t>
            </a:fld>
            <a:endParaRPr lang="en-US"/>
          </a:p>
        </p:txBody>
      </p:sp>
    </p:spTree>
    <p:extLst>
      <p:ext uri="{BB962C8B-B14F-4D97-AF65-F5344CB8AC3E}">
        <p14:creationId xmlns:p14="http://schemas.microsoft.com/office/powerpoint/2010/main" val="31016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9250-1243-1921-BE4D-183A792E0AC0}"/>
              </a:ext>
            </a:extLst>
          </p:cNvPr>
          <p:cNvSpPr>
            <a:spLocks noGrp="1"/>
          </p:cNvSpPr>
          <p:nvPr>
            <p:ph type="ctrTitle"/>
          </p:nvPr>
        </p:nvSpPr>
        <p:spPr>
          <a:xfrm rot="21420000">
            <a:off x="232349" y="260837"/>
            <a:ext cx="10403517" cy="3185600"/>
          </a:xfrm>
        </p:spPr>
        <p:txBody>
          <a:bodyPr>
            <a:normAutofit fontScale="90000"/>
          </a:bodyPr>
          <a:lstStyle/>
          <a:p>
            <a:r>
              <a:rPr lang="en-US" dirty="0"/>
              <a:t>What were people like in the British colonies in America?</a:t>
            </a:r>
          </a:p>
        </p:txBody>
      </p:sp>
      <p:sp>
        <p:nvSpPr>
          <p:cNvPr id="3" name="Subtitle 2">
            <a:extLst>
              <a:ext uri="{FF2B5EF4-FFF2-40B4-BE49-F238E27FC236}">
                <a16:creationId xmlns:a16="http://schemas.microsoft.com/office/drawing/2014/main" id="{CC35B3E2-A8CE-DDF4-8076-9333A0EE5809}"/>
              </a:ext>
            </a:extLst>
          </p:cNvPr>
          <p:cNvSpPr>
            <a:spLocks noGrp="1"/>
          </p:cNvSpPr>
          <p:nvPr>
            <p:ph type="subTitle" idx="1"/>
          </p:nvPr>
        </p:nvSpPr>
        <p:spPr>
          <a:xfrm rot="21420000">
            <a:off x="990675" y="3505010"/>
            <a:ext cx="9755187" cy="841281"/>
          </a:xfrm>
        </p:spPr>
        <p:txBody>
          <a:bodyPr/>
          <a:lstStyle/>
          <a:p>
            <a:r>
              <a:rPr lang="en-US" sz="4000" dirty="0"/>
              <a:t>Lesson 1</a:t>
            </a:r>
          </a:p>
        </p:txBody>
      </p:sp>
    </p:spTree>
    <p:extLst>
      <p:ext uri="{BB962C8B-B14F-4D97-AF65-F5344CB8AC3E}">
        <p14:creationId xmlns:p14="http://schemas.microsoft.com/office/powerpoint/2010/main" val="24707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How did the colonists live?</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fontScale="92500"/>
          </a:bodyPr>
          <a:lstStyle/>
          <a:p>
            <a:r>
              <a:rPr lang="en-US" sz="4800" dirty="0"/>
              <a:t>Southern colonies the warm climate made farming easier</a:t>
            </a:r>
          </a:p>
          <a:p>
            <a:r>
              <a:rPr lang="en-US" sz="4800" dirty="0"/>
              <a:t>Most people had small farms; however some owned large plantation farms</a:t>
            </a:r>
          </a:p>
          <a:p>
            <a:r>
              <a:rPr lang="en-US" sz="4800" dirty="0"/>
              <a:t>Plantations would have hundreds of slaves</a:t>
            </a:r>
            <a:endParaRPr lang="en-US" sz="4600" dirty="0"/>
          </a:p>
        </p:txBody>
      </p:sp>
    </p:spTree>
    <p:extLst>
      <p:ext uri="{BB962C8B-B14F-4D97-AF65-F5344CB8AC3E}">
        <p14:creationId xmlns:p14="http://schemas.microsoft.com/office/powerpoint/2010/main" val="326303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0"/>
            <a:ext cx="11586117" cy="1483415"/>
          </a:xfrm>
        </p:spPr>
        <p:txBody>
          <a:bodyPr>
            <a:normAutofit fontScale="90000"/>
          </a:bodyPr>
          <a:lstStyle/>
          <a:p>
            <a:r>
              <a:rPr lang="en-US" dirty="0"/>
              <a:t>What opportunities did this colonial farmer enjoy?</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483415"/>
            <a:ext cx="6671733" cy="4087651"/>
          </a:xfrm>
        </p:spPr>
        <p:txBody>
          <a:bodyPr anchor="t">
            <a:normAutofit fontScale="85000" lnSpcReduction="20000"/>
          </a:bodyPr>
          <a:lstStyle/>
          <a:p>
            <a:pPr marL="0" indent="0">
              <a:buNone/>
            </a:pPr>
            <a:r>
              <a:rPr lang="en-US" sz="4800" dirty="0"/>
              <a:t>Use the writing titled “What opportunities did this colonial farmer enjoy?”</a:t>
            </a:r>
          </a:p>
          <a:p>
            <a:pPr marL="0" indent="0">
              <a:buNone/>
            </a:pPr>
            <a:r>
              <a:rPr lang="en-US" sz="4800" dirty="0"/>
              <a:t>Work with a partner to answer the questions at the bottom.</a:t>
            </a:r>
          </a:p>
          <a:p>
            <a:pPr marL="0" indent="0">
              <a:buNone/>
            </a:pPr>
            <a:endParaRPr lang="en-US" sz="4800" dirty="0"/>
          </a:p>
        </p:txBody>
      </p:sp>
      <p:pic>
        <p:nvPicPr>
          <p:cNvPr id="6" name="Picture 5">
            <a:extLst>
              <a:ext uri="{FF2B5EF4-FFF2-40B4-BE49-F238E27FC236}">
                <a16:creationId xmlns:a16="http://schemas.microsoft.com/office/drawing/2014/main" id="{97E42B7F-851B-884B-7682-AAF5F4F6BC46}"/>
              </a:ext>
            </a:extLst>
          </p:cNvPr>
          <p:cNvPicPr>
            <a:picLocks noChangeAspect="1"/>
          </p:cNvPicPr>
          <p:nvPr/>
        </p:nvPicPr>
        <p:blipFill rotWithShape="1">
          <a:blip r:embed="rId3"/>
          <a:srcRect l="36389" t="25185" r="35833" b="13086"/>
          <a:stretch/>
        </p:blipFill>
        <p:spPr>
          <a:xfrm>
            <a:off x="7620000" y="728133"/>
            <a:ext cx="3589866" cy="4487330"/>
          </a:xfrm>
          <a:prstGeom prst="rect">
            <a:avLst/>
          </a:prstGeom>
          <a:ln>
            <a:solidFill>
              <a:schemeClr val="tx1"/>
            </a:solidFill>
          </a:ln>
        </p:spPr>
      </p:pic>
    </p:spTree>
    <p:extLst>
      <p:ext uri="{BB962C8B-B14F-4D97-AF65-F5344CB8AC3E}">
        <p14:creationId xmlns:p14="http://schemas.microsoft.com/office/powerpoint/2010/main" val="259878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governed the colonies?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a:bodyPr>
          <a:lstStyle/>
          <a:p>
            <a:r>
              <a:rPr lang="en-US" sz="4800" dirty="0"/>
              <a:t> American colonies were ruled by great Britain from 1607 to 1776</a:t>
            </a:r>
          </a:p>
          <a:p>
            <a:r>
              <a:rPr lang="en-US" sz="4800" dirty="0"/>
              <a:t>King George III was king from 1760 to 1820</a:t>
            </a:r>
          </a:p>
          <a:p>
            <a:r>
              <a:rPr lang="en-US" sz="4800" dirty="0"/>
              <a:t>Britain did not pay much attention to the colonies during most of its rule</a:t>
            </a:r>
            <a:endParaRPr lang="en-US" sz="4600" dirty="0"/>
          </a:p>
        </p:txBody>
      </p:sp>
    </p:spTree>
    <p:extLst>
      <p:ext uri="{BB962C8B-B14F-4D97-AF65-F5344CB8AC3E}">
        <p14:creationId xmlns:p14="http://schemas.microsoft.com/office/powerpoint/2010/main" val="124372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governed the colonies?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a:bodyPr>
          <a:lstStyle/>
          <a:p>
            <a:r>
              <a:rPr lang="en-US" sz="4800" dirty="0"/>
              <a:t> during the 1770s, </a:t>
            </a:r>
            <a:r>
              <a:rPr lang="en-US" sz="4800" dirty="0" err="1"/>
              <a:t>americans</a:t>
            </a:r>
            <a:r>
              <a:rPr lang="en-US" sz="4800" dirty="0"/>
              <a:t> though about what kind of government they wanted</a:t>
            </a:r>
          </a:p>
          <a:p>
            <a:r>
              <a:rPr lang="en-US" sz="4800" dirty="0"/>
              <a:t>Colonists asked if king George III was really protecting their rights</a:t>
            </a:r>
            <a:endParaRPr lang="en-US" sz="4600" dirty="0"/>
          </a:p>
        </p:txBody>
      </p:sp>
    </p:spTree>
    <p:extLst>
      <p:ext uri="{BB962C8B-B14F-4D97-AF65-F5344CB8AC3E}">
        <p14:creationId xmlns:p14="http://schemas.microsoft.com/office/powerpoint/2010/main" val="373252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were the founders?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a:bodyPr>
          <a:lstStyle/>
          <a:p>
            <a:r>
              <a:rPr lang="en-US" sz="4800" dirty="0"/>
              <a:t>Many were important leaders in early America</a:t>
            </a:r>
          </a:p>
          <a:p>
            <a:r>
              <a:rPr lang="en-US" sz="4800" dirty="0"/>
              <a:t>George Washington, Patrick henry, Abigail </a:t>
            </a:r>
            <a:r>
              <a:rPr lang="en-US" sz="4800" dirty="0" err="1"/>
              <a:t>adams</a:t>
            </a:r>
            <a:r>
              <a:rPr lang="en-US" sz="4800" dirty="0"/>
              <a:t>, and Benjamin franklin were all well known at the time</a:t>
            </a:r>
            <a:endParaRPr lang="en-US" sz="4600" dirty="0"/>
          </a:p>
        </p:txBody>
      </p:sp>
    </p:spTree>
    <p:extLst>
      <p:ext uri="{BB962C8B-B14F-4D97-AF65-F5344CB8AC3E}">
        <p14:creationId xmlns:p14="http://schemas.microsoft.com/office/powerpoint/2010/main" val="232230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were the founders?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a:bodyPr>
          <a:lstStyle/>
          <a:p>
            <a:r>
              <a:rPr lang="en-US" sz="4800" dirty="0"/>
              <a:t>These examples are called founder because they helped found (establish) our country</a:t>
            </a:r>
          </a:p>
          <a:p>
            <a:r>
              <a:rPr lang="en-US" sz="4800" dirty="0"/>
              <a:t>They led the fight against great Britain to free our country from British rule</a:t>
            </a:r>
            <a:endParaRPr lang="en-US" sz="4600" dirty="0"/>
          </a:p>
        </p:txBody>
      </p:sp>
    </p:spTree>
    <p:extLst>
      <p:ext uri="{BB962C8B-B14F-4D97-AF65-F5344CB8AC3E}">
        <p14:creationId xmlns:p14="http://schemas.microsoft.com/office/powerpoint/2010/main" val="151008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fontScale="90000"/>
          </a:bodyPr>
          <a:lstStyle/>
          <a:p>
            <a:r>
              <a:rPr lang="en-US" dirty="0"/>
              <a:t>Abigail </a:t>
            </a:r>
            <a:r>
              <a:rPr lang="en-US" dirty="0" err="1"/>
              <a:t>adams</a:t>
            </a:r>
            <a:r>
              <a:rPr lang="en-US" dirty="0"/>
              <a:t> – one of America’s founders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1" y="1016000"/>
            <a:ext cx="5858933" cy="4826000"/>
          </a:xfrm>
        </p:spPr>
        <p:txBody>
          <a:bodyPr anchor="t">
            <a:normAutofit/>
          </a:bodyPr>
          <a:lstStyle/>
          <a:p>
            <a:pPr marL="0" indent="0">
              <a:buNone/>
            </a:pPr>
            <a:r>
              <a:rPr lang="en-US" sz="4600" dirty="0"/>
              <a:t>Read and complete the historical marker on the life of Abigail </a:t>
            </a:r>
            <a:r>
              <a:rPr lang="en-US" sz="4600" dirty="0" err="1"/>
              <a:t>adams</a:t>
            </a:r>
            <a:endParaRPr lang="en-US" sz="4600" dirty="0"/>
          </a:p>
        </p:txBody>
      </p:sp>
      <p:pic>
        <p:nvPicPr>
          <p:cNvPr id="5" name="Picture 4">
            <a:extLst>
              <a:ext uri="{FF2B5EF4-FFF2-40B4-BE49-F238E27FC236}">
                <a16:creationId xmlns:a16="http://schemas.microsoft.com/office/drawing/2014/main" id="{29397656-E9A1-04BB-1225-985B94D864A2}"/>
              </a:ext>
            </a:extLst>
          </p:cNvPr>
          <p:cNvPicPr>
            <a:picLocks noChangeAspect="1"/>
          </p:cNvPicPr>
          <p:nvPr/>
        </p:nvPicPr>
        <p:blipFill rotWithShape="1">
          <a:blip r:embed="rId3"/>
          <a:srcRect l="36944" t="25926" r="35694" b="10371"/>
          <a:stretch/>
        </p:blipFill>
        <p:spPr>
          <a:xfrm>
            <a:off x="7247466" y="812800"/>
            <a:ext cx="3437467" cy="4501860"/>
          </a:xfrm>
          <a:prstGeom prst="rect">
            <a:avLst/>
          </a:prstGeom>
        </p:spPr>
      </p:pic>
    </p:spTree>
    <p:extLst>
      <p:ext uri="{BB962C8B-B14F-4D97-AF65-F5344CB8AC3E}">
        <p14:creationId xmlns:p14="http://schemas.microsoft.com/office/powerpoint/2010/main" val="89861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dirty="0"/>
              <a:t>Bell Work – top of the class guide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00361" y="1092820"/>
            <a:ext cx="11541511" cy="4281765"/>
          </a:xfrm>
        </p:spPr>
        <p:txBody>
          <a:bodyPr>
            <a:normAutofit/>
          </a:bodyPr>
          <a:lstStyle/>
          <a:p>
            <a:pPr marL="0" marR="0" indent="0">
              <a:lnSpc>
                <a:spcPct val="107000"/>
              </a:lnSpc>
              <a:spcBef>
                <a:spcPts val="0"/>
              </a:spcBef>
              <a:spcAft>
                <a:spcPts val="800"/>
              </a:spcAft>
              <a:buNone/>
            </a:pPr>
            <a:r>
              <a:rPr lang="en-US" sz="4800" b="1" dirty="0">
                <a:effectLst/>
                <a:latin typeface="Garamond" panose="02020404030301010803" pitchFamily="18" charset="0"/>
                <a:ea typeface="Calibri" panose="020F0502020204030204" pitchFamily="34" charset="0"/>
                <a:cs typeface="Times New Roman" panose="02020603050405020304" pitchFamily="18" charset="0"/>
              </a:rPr>
              <a:t>Imagine that the United States was still a colony of Great Britain.  How do you think your daily life would be different?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4458-FEBF-D3D5-E61B-453BD41315C9}"/>
              </a:ext>
            </a:extLst>
          </p:cNvPr>
          <p:cNvSpPr>
            <a:spLocks noGrp="1"/>
          </p:cNvSpPr>
          <p:nvPr>
            <p:ph type="title"/>
          </p:nvPr>
        </p:nvSpPr>
        <p:spPr>
          <a:xfrm>
            <a:off x="0" y="0"/>
            <a:ext cx="11082683" cy="1837765"/>
          </a:xfrm>
        </p:spPr>
        <p:txBody>
          <a:bodyPr/>
          <a:lstStyle/>
          <a:p>
            <a:r>
              <a:rPr lang="en-US" dirty="0"/>
              <a:t>Time for vocabulary!!</a:t>
            </a:r>
          </a:p>
        </p:txBody>
      </p:sp>
      <p:graphicFrame>
        <p:nvGraphicFramePr>
          <p:cNvPr id="7" name="Content Placeholder 6">
            <a:extLst>
              <a:ext uri="{FF2B5EF4-FFF2-40B4-BE49-F238E27FC236}">
                <a16:creationId xmlns:a16="http://schemas.microsoft.com/office/drawing/2014/main" id="{AFD7676C-37D5-DE9B-A686-47BA4DD31E51}"/>
              </a:ext>
            </a:extLst>
          </p:cNvPr>
          <p:cNvGraphicFramePr>
            <a:graphicFrameLocks noGrp="1"/>
          </p:cNvGraphicFramePr>
          <p:nvPr>
            <p:ph sz="quarter" idx="13"/>
            <p:extLst>
              <p:ext uri="{D42A27DB-BD31-4B8C-83A1-F6EECF244321}">
                <p14:modId xmlns:p14="http://schemas.microsoft.com/office/powerpoint/2010/main" val="867818949"/>
              </p:ext>
            </p:extLst>
          </p:nvPr>
        </p:nvGraphicFramePr>
        <p:xfrm>
          <a:off x="0" y="1837765"/>
          <a:ext cx="11717867" cy="2013421"/>
        </p:xfrm>
        <a:graphic>
          <a:graphicData uri="http://schemas.openxmlformats.org/drawingml/2006/table">
            <a:tbl>
              <a:tblPr firstRow="1" firstCol="1" bandRow="1">
                <a:tableStyleId>{5C22544A-7EE6-4342-B048-85BDC9FD1C3A}</a:tableStyleId>
              </a:tblPr>
              <a:tblGrid>
                <a:gridCol w="3219970">
                  <a:extLst>
                    <a:ext uri="{9D8B030D-6E8A-4147-A177-3AD203B41FA5}">
                      <a16:colId xmlns:a16="http://schemas.microsoft.com/office/drawing/2014/main" val="1329562714"/>
                    </a:ext>
                  </a:extLst>
                </a:gridCol>
                <a:gridCol w="2842163">
                  <a:extLst>
                    <a:ext uri="{9D8B030D-6E8A-4147-A177-3AD203B41FA5}">
                      <a16:colId xmlns:a16="http://schemas.microsoft.com/office/drawing/2014/main" val="1006731326"/>
                    </a:ext>
                  </a:extLst>
                </a:gridCol>
                <a:gridCol w="3119940">
                  <a:extLst>
                    <a:ext uri="{9D8B030D-6E8A-4147-A177-3AD203B41FA5}">
                      <a16:colId xmlns:a16="http://schemas.microsoft.com/office/drawing/2014/main" val="169101905"/>
                    </a:ext>
                  </a:extLst>
                </a:gridCol>
                <a:gridCol w="2535794">
                  <a:extLst>
                    <a:ext uri="{9D8B030D-6E8A-4147-A177-3AD203B41FA5}">
                      <a16:colId xmlns:a16="http://schemas.microsoft.com/office/drawing/2014/main" val="1506496085"/>
                    </a:ext>
                  </a:extLst>
                </a:gridCol>
              </a:tblGrid>
              <a:tr h="986118">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Colony</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Diverse</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Founders</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Indentured Servant</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773746194"/>
                  </a:ext>
                </a:extLst>
              </a:tr>
              <a:tr h="986118">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Plantation</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Self-Sufficent</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a:solidFill>
                            <a:schemeClr val="bg1"/>
                          </a:solidFill>
                          <a:effectLst/>
                          <a:latin typeface="Garamond" panose="02020404030301010803" pitchFamily="18" charset="0"/>
                        </a:rPr>
                        <a:t>Slave</a:t>
                      </a:r>
                      <a:endParaRPr lang="en-US" sz="2800" b="1">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Mercantilism</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093860397"/>
                  </a:ext>
                </a:extLst>
              </a:tr>
            </a:tbl>
          </a:graphicData>
        </a:graphic>
      </p:graphicFrame>
    </p:spTree>
    <p:extLst>
      <p:ext uri="{BB962C8B-B14F-4D97-AF65-F5344CB8AC3E}">
        <p14:creationId xmlns:p14="http://schemas.microsoft.com/office/powerpoint/2010/main" val="8705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0"/>
            <a:ext cx="11586117" cy="1483415"/>
          </a:xfrm>
        </p:spPr>
        <p:txBody>
          <a:bodyPr>
            <a:normAutofit/>
          </a:bodyPr>
          <a:lstStyle/>
          <a:p>
            <a:r>
              <a:rPr lang="en-US" dirty="0"/>
              <a:t>Why did great Britain  take colonies?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483415"/>
            <a:ext cx="6671733" cy="4087651"/>
          </a:xfrm>
        </p:spPr>
        <p:txBody>
          <a:bodyPr anchor="t">
            <a:normAutofit/>
          </a:bodyPr>
          <a:lstStyle/>
          <a:p>
            <a:pPr marL="0" indent="0">
              <a:buNone/>
            </a:pPr>
            <a:r>
              <a:rPr lang="en-US" sz="4800" dirty="0"/>
              <a:t>Use the writing titled “colonial mercantilism”</a:t>
            </a:r>
          </a:p>
          <a:p>
            <a:pPr marL="0" indent="0">
              <a:buNone/>
            </a:pPr>
            <a:r>
              <a:rPr lang="en-US" sz="4800" dirty="0"/>
              <a:t>Complete the graphic organizer when finished</a:t>
            </a:r>
          </a:p>
          <a:p>
            <a:pPr marL="0" indent="0">
              <a:buNone/>
            </a:pPr>
            <a:endParaRPr lang="en-US" sz="4800" dirty="0"/>
          </a:p>
        </p:txBody>
      </p:sp>
      <p:pic>
        <p:nvPicPr>
          <p:cNvPr id="5" name="Picture 4">
            <a:extLst>
              <a:ext uri="{FF2B5EF4-FFF2-40B4-BE49-F238E27FC236}">
                <a16:creationId xmlns:a16="http://schemas.microsoft.com/office/drawing/2014/main" id="{875072B7-F7F1-6781-86D2-99EC2A1BE668}"/>
              </a:ext>
            </a:extLst>
          </p:cNvPr>
          <p:cNvPicPr>
            <a:picLocks noChangeAspect="1"/>
          </p:cNvPicPr>
          <p:nvPr/>
        </p:nvPicPr>
        <p:blipFill rotWithShape="1">
          <a:blip r:embed="rId3"/>
          <a:srcRect l="36250" t="24691" r="35695" b="9383"/>
          <a:stretch/>
        </p:blipFill>
        <p:spPr>
          <a:xfrm>
            <a:off x="7603066" y="1049865"/>
            <a:ext cx="3420533" cy="4521201"/>
          </a:xfrm>
          <a:prstGeom prst="rect">
            <a:avLst/>
          </a:prstGeom>
        </p:spPr>
      </p:pic>
    </p:spTree>
    <p:extLst>
      <p:ext uri="{BB962C8B-B14F-4D97-AF65-F5344CB8AC3E}">
        <p14:creationId xmlns:p14="http://schemas.microsoft.com/office/powerpoint/2010/main" val="312350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was it like to live in the colonies in the 1770s?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98748"/>
            <a:ext cx="11785600" cy="4172318"/>
          </a:xfrm>
        </p:spPr>
        <p:txBody>
          <a:bodyPr anchor="t">
            <a:normAutofit lnSpcReduction="10000"/>
          </a:bodyPr>
          <a:lstStyle/>
          <a:p>
            <a:r>
              <a:rPr lang="en-US" sz="4800" dirty="0"/>
              <a:t>Europeans arriving in America was so large compared to Europe with open, unsettled land</a:t>
            </a:r>
          </a:p>
          <a:p>
            <a:r>
              <a:rPr lang="en-US" sz="4800" dirty="0"/>
              <a:t>Unlike Europe, land could be owned by all economic class not just the rich</a:t>
            </a:r>
          </a:p>
        </p:txBody>
      </p:sp>
    </p:spTree>
    <p:extLst>
      <p:ext uri="{BB962C8B-B14F-4D97-AF65-F5344CB8AC3E}">
        <p14:creationId xmlns:p14="http://schemas.microsoft.com/office/powerpoint/2010/main" val="196504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lived in the colonies?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fontScale="85000" lnSpcReduction="20000"/>
          </a:bodyPr>
          <a:lstStyle/>
          <a:p>
            <a:r>
              <a:rPr lang="en-US" sz="4800" dirty="0"/>
              <a:t>Many settlers arrived from England </a:t>
            </a:r>
          </a:p>
          <a:p>
            <a:r>
              <a:rPr lang="en-US" sz="4800" dirty="0"/>
              <a:t>There were also settlers from France, Germany, holland, and Sweden</a:t>
            </a:r>
          </a:p>
          <a:p>
            <a:r>
              <a:rPr lang="en-US" sz="4800" dirty="0"/>
              <a:t>Native-</a:t>
            </a:r>
            <a:r>
              <a:rPr lang="en-US" sz="4800" dirty="0" err="1"/>
              <a:t>americans</a:t>
            </a:r>
            <a:r>
              <a:rPr lang="en-US" sz="4800" dirty="0"/>
              <a:t> had lived on the land for thousands of years before the colonists arrived; over the next hundred years they were pushed west</a:t>
            </a:r>
          </a:p>
        </p:txBody>
      </p:sp>
    </p:spTree>
    <p:extLst>
      <p:ext uri="{BB962C8B-B14F-4D97-AF65-F5344CB8AC3E}">
        <p14:creationId xmlns:p14="http://schemas.microsoft.com/office/powerpoint/2010/main" val="348473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Who lived in the colonies?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a:bodyPr>
          <a:lstStyle/>
          <a:p>
            <a:r>
              <a:rPr lang="en-US" sz="4800" dirty="0"/>
              <a:t>Half a million African people and their descendants lived in the colonies</a:t>
            </a:r>
          </a:p>
          <a:p>
            <a:r>
              <a:rPr lang="en-US" sz="4800" dirty="0"/>
              <a:t>They were about 20 percent of population</a:t>
            </a:r>
          </a:p>
          <a:p>
            <a:r>
              <a:rPr lang="en-US" sz="4800" dirty="0"/>
              <a:t>Most were slaves and were mostly found in the south, but every state had slaves</a:t>
            </a:r>
          </a:p>
        </p:txBody>
      </p:sp>
    </p:spTree>
    <p:extLst>
      <p:ext uri="{BB962C8B-B14F-4D97-AF65-F5344CB8AC3E}">
        <p14:creationId xmlns:p14="http://schemas.microsoft.com/office/powerpoint/2010/main" val="350172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How did the colonists live?</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fontScale="92500" lnSpcReduction="10000"/>
          </a:bodyPr>
          <a:lstStyle/>
          <a:p>
            <a:r>
              <a:rPr lang="en-US" sz="4800" dirty="0"/>
              <a:t>Most </a:t>
            </a:r>
            <a:r>
              <a:rPr lang="en-US" sz="4800" dirty="0" err="1"/>
              <a:t>americans</a:t>
            </a:r>
            <a:r>
              <a:rPr lang="en-US" sz="4800" dirty="0"/>
              <a:t> in 1770 were farmers</a:t>
            </a:r>
          </a:p>
          <a:p>
            <a:r>
              <a:rPr lang="en-US" sz="4800" dirty="0"/>
              <a:t>Not all farms were alike</a:t>
            </a:r>
          </a:p>
          <a:p>
            <a:pPr lvl="1"/>
            <a:r>
              <a:rPr lang="en-US" sz="4600" dirty="0"/>
              <a:t> northern colony farms were smaller (50 acres) as the soil was poor and the farmers were more self-sufficient with maybe an indentured servant as labor</a:t>
            </a:r>
          </a:p>
        </p:txBody>
      </p:sp>
    </p:spTree>
    <p:extLst>
      <p:ext uri="{BB962C8B-B14F-4D97-AF65-F5344CB8AC3E}">
        <p14:creationId xmlns:p14="http://schemas.microsoft.com/office/powerpoint/2010/main" val="358873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100667"/>
          </a:xfrm>
        </p:spPr>
        <p:txBody>
          <a:bodyPr>
            <a:normAutofit/>
          </a:bodyPr>
          <a:lstStyle/>
          <a:p>
            <a:r>
              <a:rPr lang="en-US" dirty="0"/>
              <a:t>How did the colonists live?</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016000"/>
            <a:ext cx="11785600" cy="4826000"/>
          </a:xfrm>
        </p:spPr>
        <p:txBody>
          <a:bodyPr anchor="t">
            <a:normAutofit lnSpcReduction="10000"/>
          </a:bodyPr>
          <a:lstStyle/>
          <a:p>
            <a:pPr lvl="1"/>
            <a:r>
              <a:rPr lang="en-US" sz="4600" dirty="0"/>
              <a:t>Middle colonies, the soil was good so farmers raised wheat, oats, and barley; plus they raised livestock</a:t>
            </a:r>
          </a:p>
          <a:p>
            <a:pPr lvl="1"/>
            <a:r>
              <a:rPr lang="en-US" sz="4600" dirty="0"/>
              <a:t>The middle colonies had deep rivers which allowed them to easily transport goods to market</a:t>
            </a:r>
            <a:endParaRPr lang="en-US" sz="4400" dirty="0"/>
          </a:p>
        </p:txBody>
      </p:sp>
    </p:spTree>
    <p:extLst>
      <p:ext uri="{BB962C8B-B14F-4D97-AF65-F5344CB8AC3E}">
        <p14:creationId xmlns:p14="http://schemas.microsoft.com/office/powerpoint/2010/main" val="924175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2970</TotalTime>
  <Words>857</Words>
  <Application>Microsoft Office PowerPoint</Application>
  <PresentationFormat>Widescreen</PresentationFormat>
  <Paragraphs>107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Impact</vt:lpstr>
      <vt:lpstr>Main Event</vt:lpstr>
      <vt:lpstr>What were people like in the British colonies in America?</vt:lpstr>
      <vt:lpstr>Bell Work – top of the class guide</vt:lpstr>
      <vt:lpstr>Time for vocabulary!!</vt:lpstr>
      <vt:lpstr>Why did great Britain  take colonies?</vt:lpstr>
      <vt:lpstr>What was it like to live in the colonies in the 1770s?</vt:lpstr>
      <vt:lpstr>Who lived in the colonies?</vt:lpstr>
      <vt:lpstr>Who lived in the colonies?</vt:lpstr>
      <vt:lpstr>How did the colonists live?</vt:lpstr>
      <vt:lpstr>How did the colonists live?</vt:lpstr>
      <vt:lpstr>How did the colonists live?</vt:lpstr>
      <vt:lpstr>What opportunities did this colonial farmer enjoy?</vt:lpstr>
      <vt:lpstr>Who governed the colonies?</vt:lpstr>
      <vt:lpstr>Who governed the colonies?</vt:lpstr>
      <vt:lpstr>Who were the founders?</vt:lpstr>
      <vt:lpstr>Who were the founders?</vt:lpstr>
      <vt:lpstr>Abigail adams – one of America’s founders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first state governments like?</dc:title>
  <dc:creator>Michael Fassold</dc:creator>
  <cp:lastModifiedBy>John Althardt</cp:lastModifiedBy>
  <cp:revision>14</cp:revision>
  <cp:lastPrinted>2023-07-21T13:53:10Z</cp:lastPrinted>
  <dcterms:created xsi:type="dcterms:W3CDTF">2023-07-18T18:11:38Z</dcterms:created>
  <dcterms:modified xsi:type="dcterms:W3CDTF">2023-11-15T20:29:40Z</dcterms:modified>
</cp:coreProperties>
</file>